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6" r:id="rId2"/>
    <p:sldId id="283" r:id="rId3"/>
    <p:sldId id="257" r:id="rId4"/>
    <p:sldId id="258" r:id="rId5"/>
    <p:sldId id="259" r:id="rId6"/>
    <p:sldId id="262" r:id="rId7"/>
    <p:sldId id="261" r:id="rId8"/>
    <p:sldId id="284"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5" r:id="rId26"/>
    <p:sldId id="281" r:id="rId27"/>
    <p:sldId id="282"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1" autoAdjust="0"/>
    <p:restoredTop sz="94676" autoAdjust="0"/>
  </p:normalViewPr>
  <p:slideViewPr>
    <p:cSldViewPr>
      <p:cViewPr varScale="1">
        <p:scale>
          <a:sx n="61" d="100"/>
          <a:sy n="61" d="100"/>
        </p:scale>
        <p:origin x="-48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23DFA-0399-4329-A6FF-1DEFFBD6944F}" type="datetimeFigureOut">
              <a:rPr lang="en-US" smtClean="0"/>
              <a:t>3/26/2014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39D5A-2066-4526-A6F6-115008619ED5}" type="slidenum">
              <a:rPr lang="en-US" smtClean="0"/>
              <a:t>‹#›</a:t>
            </a:fld>
            <a:endParaRPr lang="en-US"/>
          </a:p>
        </p:txBody>
      </p:sp>
    </p:spTree>
    <p:extLst>
      <p:ext uri="{BB962C8B-B14F-4D97-AF65-F5344CB8AC3E}">
        <p14:creationId xmlns:p14="http://schemas.microsoft.com/office/powerpoint/2010/main" val="2561011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find:  </a:t>
            </a:r>
            <a:r>
              <a:rPr lang="en-US" dirty="0" err="1" smtClean="0"/>
              <a:t>google</a:t>
            </a:r>
            <a:r>
              <a:rPr lang="en-US" dirty="0" smtClean="0"/>
              <a:t> it or </a:t>
            </a:r>
            <a:r>
              <a:rPr lang="en-US" dirty="0" err="1" smtClean="0"/>
              <a:t>url</a:t>
            </a:r>
            <a:r>
              <a:rPr lang="en-US" dirty="0" smtClean="0"/>
              <a:t> is scholar.google.com</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2</a:t>
            </a:fld>
            <a:endParaRPr lang="en-US"/>
          </a:p>
        </p:txBody>
      </p:sp>
    </p:spTree>
    <p:extLst>
      <p:ext uri="{BB962C8B-B14F-4D97-AF65-F5344CB8AC3E}">
        <p14:creationId xmlns:p14="http://schemas.microsoft.com/office/powerpoint/2010/main" val="3831448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clicking on the menu we are taken to the Google Scholar Advanced Search template.</a:t>
            </a:r>
            <a:r>
              <a:rPr lang="en-US" baseline="0" dirty="0" smtClean="0"/>
              <a:t>  Note the various options for a relatively specific search:  author, words in title, journal name, etc.  I find this useful for verifying law journal citations when I suspect that the volume or page number(s) are incorrect.  Now to talk about one of the downsides of Google Scholar.  Although it crawls Hein </a:t>
            </a:r>
            <a:r>
              <a:rPr lang="en-US" baseline="0" dirty="0" err="1" smtClean="0"/>
              <a:t>Online’s</a:t>
            </a:r>
            <a:r>
              <a:rPr lang="en-US" baseline="0" dirty="0" smtClean="0"/>
              <a:t> Law Journal Library only about half of Hein’s content will show in Google Scholar.  Generally Notes and Comments are not returned in Google Scholar’s result list. Follow the Hein Online blog post link to learn more.  This post informs us that the most cited article in a law journal/review is a Comment.  You will not find this Comment through Google Scholar although it is found with a regular Google search.  </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12</a:t>
            </a:fld>
            <a:endParaRPr lang="en-US"/>
          </a:p>
        </p:txBody>
      </p:sp>
    </p:spTree>
    <p:extLst>
      <p:ext uri="{BB962C8B-B14F-4D97-AF65-F5344CB8AC3E}">
        <p14:creationId xmlns:p14="http://schemas.microsoft.com/office/powerpoint/2010/main" val="2229460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the main screen and when we select for “Case Law” the option to select a</a:t>
            </a:r>
            <a:r>
              <a:rPr lang="en-US" baseline="0" dirty="0" smtClean="0"/>
              <a:t> jurisdiction or other courts appears.</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13</a:t>
            </a:fld>
            <a:endParaRPr lang="en-US"/>
          </a:p>
        </p:txBody>
      </p:sp>
    </p:spTree>
    <p:extLst>
      <p:ext uri="{BB962C8B-B14F-4D97-AF65-F5344CB8AC3E}">
        <p14:creationId xmlns:p14="http://schemas.microsoft.com/office/powerpoint/2010/main" val="253994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you can see, we can be very specific about which courts we want to search.</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14</a:t>
            </a:fld>
            <a:endParaRPr lang="en-US"/>
          </a:p>
        </p:txBody>
      </p:sp>
    </p:spTree>
    <p:extLst>
      <p:ext uri="{BB962C8B-B14F-4D97-AF65-F5344CB8AC3E}">
        <p14:creationId xmlns:p14="http://schemas.microsoft.com/office/powerpoint/2010/main" val="2370219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had a request recently wherein gene patents in different jurisdictions was part of the research issue.  I thought this a good search to show some of the features and am using it with the permission of the requester.</a:t>
            </a:r>
            <a:r>
              <a:rPr lang="en-US" baseline="0" dirty="0" smtClean="0"/>
              <a:t>  This is a basic search but is a useful illustration.   Note, I am starting with articles &amp; patents.</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15</a:t>
            </a:fld>
            <a:endParaRPr lang="en-US"/>
          </a:p>
        </p:txBody>
      </p:sp>
    </p:spTree>
    <p:extLst>
      <p:ext uri="{BB962C8B-B14F-4D97-AF65-F5344CB8AC3E}">
        <p14:creationId xmlns:p14="http://schemas.microsoft.com/office/powerpoint/2010/main" val="1022669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are simple sort – relevance/date - and filter options-date range.  Remember the “Library Links”?  On the right, you can see that the second article can be obtained through Hofstra.  Under each citation/link you see the Cited By;</a:t>
            </a:r>
            <a:r>
              <a:rPr lang="en-US" baseline="0" dirty="0" smtClean="0"/>
              <a:t> Related articles; cite; save; &amp; more.  We will look at some but not all of these.</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16</a:t>
            </a:fld>
            <a:endParaRPr lang="en-US"/>
          </a:p>
        </p:txBody>
      </p:sp>
    </p:spTree>
    <p:extLst>
      <p:ext uri="{BB962C8B-B14F-4D97-AF65-F5344CB8AC3E}">
        <p14:creationId xmlns:p14="http://schemas.microsoft.com/office/powerpoint/2010/main" val="2436094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Cited By and you have the option of search within</a:t>
            </a:r>
            <a:r>
              <a:rPr lang="en-US" baseline="0" dirty="0" smtClean="0"/>
              <a:t> these results.  It can be easy to get lost while going through search results which is one reason you may want to check the “Open in new window” in the Settings page.</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17</a:t>
            </a:fld>
            <a:endParaRPr lang="en-US"/>
          </a:p>
        </p:txBody>
      </p:sp>
    </p:spTree>
    <p:extLst>
      <p:ext uri="{BB962C8B-B14F-4D97-AF65-F5344CB8AC3E}">
        <p14:creationId xmlns:p14="http://schemas.microsoft.com/office/powerpoint/2010/main" val="207937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Related articles “find documents similar to the</a:t>
            </a:r>
            <a:r>
              <a:rPr lang="en-US" baseline="0" dirty="0" smtClean="0"/>
              <a:t> given search results”.  This is Google Scholar language and does not tell us much.  But as you can see is worth viewing.</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18</a:t>
            </a:fld>
            <a:endParaRPr lang="en-US"/>
          </a:p>
        </p:txBody>
      </p:sp>
    </p:spTree>
    <p:extLst>
      <p:ext uri="{BB962C8B-B14F-4D97-AF65-F5344CB8AC3E}">
        <p14:creationId xmlns:p14="http://schemas.microsoft.com/office/powerpoint/2010/main" val="928077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it is necessary to place</a:t>
            </a:r>
            <a:r>
              <a:rPr lang="en-US" baseline="0" dirty="0" smtClean="0"/>
              <a:t> and interlibrary loan request to obtain a document.  It is important to have correct information because if you do not the request will be cancelled for incomplete information.  I will now click on the “Case Law” link….</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19</a:t>
            </a:fld>
            <a:endParaRPr lang="en-US"/>
          </a:p>
        </p:txBody>
      </p:sp>
    </p:spTree>
    <p:extLst>
      <p:ext uri="{BB962C8B-B14F-4D97-AF65-F5344CB8AC3E}">
        <p14:creationId xmlns:p14="http://schemas.microsoft.com/office/powerpoint/2010/main" val="3332716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it automatically runs the</a:t>
            </a:r>
            <a:r>
              <a:rPr lang="en-US" baseline="0" dirty="0" smtClean="0"/>
              <a:t> search in United States case law. </a:t>
            </a:r>
            <a:r>
              <a:rPr lang="en-US" dirty="0" smtClean="0"/>
              <a:t>Currently, Google Scholar allows you to search and read published opinions of US state appellate and supreme court cases since 1950, US federal district, appellate, tax and bankruptcy courts since 1923 and US Supreme Court cases since 1791.  Be careful with the dates of coverage.  Important state decisions – </a:t>
            </a:r>
            <a:r>
              <a:rPr lang="en-US" dirty="0" err="1" smtClean="0"/>
              <a:t>Palsgraf</a:t>
            </a:r>
            <a:r>
              <a:rPr lang="en-US" dirty="0" smtClean="0"/>
              <a:t> – are not included.  Another problem is that we do not know how frequently the case law database is updated.  Google Scholar is OK to start your case law research but you really</a:t>
            </a:r>
            <a:r>
              <a:rPr lang="en-US" baseline="0" dirty="0" smtClean="0"/>
              <a:t> must use a commercial service to update your case.  </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20</a:t>
            </a:fld>
            <a:endParaRPr lang="en-US"/>
          </a:p>
        </p:txBody>
      </p:sp>
    </p:spTree>
    <p:extLst>
      <p:ext uri="{BB962C8B-B14F-4D97-AF65-F5344CB8AC3E}">
        <p14:creationId xmlns:p14="http://schemas.microsoft.com/office/powerpoint/2010/main" val="1523136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come back to Cited by but let’s start</a:t>
            </a:r>
            <a:r>
              <a:rPr lang="en-US" baseline="0" dirty="0" smtClean="0"/>
              <a:t> with “How Cited”.  Note the “Related Articles” and Cite features that serve the same purpose in case law results as in articles results.  I will not show these.</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24</a:t>
            </a:fld>
            <a:endParaRPr lang="en-US"/>
          </a:p>
        </p:txBody>
      </p:sp>
    </p:spTree>
    <p:extLst>
      <p:ext uri="{BB962C8B-B14F-4D97-AF65-F5344CB8AC3E}">
        <p14:creationId xmlns:p14="http://schemas.microsoft.com/office/powerpoint/2010/main" val="1207491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with Settings since this will take us to library links.  You may also want to set up your preferred default settings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3</a:t>
            </a:fld>
            <a:endParaRPr lang="en-US"/>
          </a:p>
        </p:txBody>
      </p:sp>
    </p:spTree>
    <p:extLst>
      <p:ext uri="{BB962C8B-B14F-4D97-AF65-F5344CB8AC3E}">
        <p14:creationId xmlns:p14="http://schemas.microsoft.com/office/powerpoint/2010/main" val="4034201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search within citing articles option</a:t>
            </a:r>
            <a:r>
              <a:rPr lang="en-US" baseline="0" dirty="0" smtClean="0"/>
              <a:t> and considering the number of results for this case a very useful feature.  The commercial services with the info button will tell you how frequently a specific database is updated.  We have no idea with Google.</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25</a:t>
            </a:fld>
            <a:endParaRPr lang="en-US"/>
          </a:p>
        </p:txBody>
      </p:sp>
    </p:spTree>
    <p:extLst>
      <p:ext uri="{BB962C8B-B14F-4D97-AF65-F5344CB8AC3E}">
        <p14:creationId xmlns:p14="http://schemas.microsoft.com/office/powerpoint/2010/main" val="292979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really headnotes but at least some means of discovering</a:t>
            </a:r>
            <a:r>
              <a:rPr lang="en-US" baseline="0" dirty="0" smtClean="0"/>
              <a:t> context for the cited case.  Does not have the full analytic functionality of any of the commercial services.</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26</a:t>
            </a:fld>
            <a:endParaRPr lang="en-US"/>
          </a:p>
        </p:txBody>
      </p:sp>
    </p:spTree>
    <p:extLst>
      <p:ext uri="{BB962C8B-B14F-4D97-AF65-F5344CB8AC3E}">
        <p14:creationId xmlns:p14="http://schemas.microsoft.com/office/powerpoint/2010/main" val="204111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Settings</a:t>
            </a:r>
            <a:r>
              <a:rPr lang="en-US" baseline="0" dirty="0" smtClean="0"/>
              <a:t> you can change.  May want to select option to open each selected result in a new browser window.  On to Library Links</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4</a:t>
            </a:fld>
            <a:endParaRPr lang="en-US"/>
          </a:p>
        </p:txBody>
      </p:sp>
    </p:spTree>
    <p:extLst>
      <p:ext uri="{BB962C8B-B14F-4D97-AF65-F5344CB8AC3E}">
        <p14:creationId xmlns:p14="http://schemas.microsoft.com/office/powerpoint/2010/main" val="396520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Library links are important.</a:t>
            </a:r>
            <a:r>
              <a:rPr lang="en-US" baseline="0" dirty="0" smtClean="0"/>
              <a:t>  While on campus </a:t>
            </a:r>
            <a:r>
              <a:rPr lang="en-US" baseline="0" dirty="0" err="1" smtClean="0"/>
              <a:t>google</a:t>
            </a:r>
            <a:r>
              <a:rPr lang="en-US" baseline="0" dirty="0" smtClean="0"/>
              <a:t> identifies the IP address as Hofstra and automatically shows you if the article is available through a university database.  This includes </a:t>
            </a:r>
            <a:r>
              <a:rPr lang="en-US" baseline="0" dirty="0" err="1" smtClean="0"/>
              <a:t>Axinn</a:t>
            </a:r>
            <a:r>
              <a:rPr lang="en-US" baseline="0" dirty="0" smtClean="0"/>
              <a:t> Library’s resources.  By adding Hofstra University Library to the Library Links you can learn if Hofstra has the item when off campus.  Clicking on the article link will take you to the Portal login and access the article after logging in.  I will bring this up again later when we look at search results.</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5</a:t>
            </a:fld>
            <a:endParaRPr lang="en-US"/>
          </a:p>
        </p:txBody>
      </p:sp>
    </p:spTree>
    <p:extLst>
      <p:ext uri="{BB962C8B-B14F-4D97-AF65-F5344CB8AC3E}">
        <p14:creationId xmlns:p14="http://schemas.microsoft.com/office/powerpoint/2010/main" val="139887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a:t>
            </a:r>
            <a:r>
              <a:rPr lang="en-US" baseline="0" dirty="0" smtClean="0"/>
              <a:t> to front page of Google Scholar and we will now look at the “About Google Scholar”.</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6</a:t>
            </a:fld>
            <a:endParaRPr lang="en-US"/>
          </a:p>
        </p:txBody>
      </p:sp>
    </p:spTree>
    <p:extLst>
      <p:ext uri="{BB962C8B-B14F-4D97-AF65-F5344CB8AC3E}">
        <p14:creationId xmlns:p14="http://schemas.microsoft.com/office/powerpoint/2010/main" val="3482848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search will be limited to “scholarly</a:t>
            </a:r>
            <a:r>
              <a:rPr lang="en-US" baseline="0" dirty="0" smtClean="0"/>
              <a:t> literature”.  This means that the resources that Google Scholar uses are selected for quality of information, but there are downsides that I will talk about as we go along.</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7</a:t>
            </a:fld>
            <a:endParaRPr lang="en-US"/>
          </a:p>
        </p:txBody>
      </p:sp>
    </p:spTree>
    <p:extLst>
      <p:ext uri="{BB962C8B-B14F-4D97-AF65-F5344CB8AC3E}">
        <p14:creationId xmlns:p14="http://schemas.microsoft.com/office/powerpoint/2010/main" val="1709936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search specific fields such as author and what</a:t>
            </a:r>
            <a:r>
              <a:rPr lang="en-US" baseline="0" dirty="0" smtClean="0"/>
              <a:t> some of the functions are.  We will review many of these.</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9</a:t>
            </a:fld>
            <a:endParaRPr lang="en-US"/>
          </a:p>
        </p:txBody>
      </p:sp>
    </p:spTree>
    <p:extLst>
      <p:ext uri="{BB962C8B-B14F-4D97-AF65-F5344CB8AC3E}">
        <p14:creationId xmlns:p14="http://schemas.microsoft.com/office/powerpoint/2010/main" val="174453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filter and sort options, how to find similar articles and how to use the library link to locate the full-text of the article.</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10</a:t>
            </a:fld>
            <a:endParaRPr lang="en-US"/>
          </a:p>
        </p:txBody>
      </p:sp>
    </p:spTree>
    <p:extLst>
      <p:ext uri="{BB962C8B-B14F-4D97-AF65-F5344CB8AC3E}">
        <p14:creationId xmlns:p14="http://schemas.microsoft.com/office/powerpoint/2010/main" val="3078660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point out the drop</a:t>
            </a:r>
            <a:r>
              <a:rPr lang="en-US" baseline="0" dirty="0" smtClean="0"/>
              <a:t> menu to the right of the search box and that the search is for Articles including patents.  We could uncheck the patents if not needed.</a:t>
            </a:r>
            <a:endParaRPr lang="en-US" dirty="0"/>
          </a:p>
        </p:txBody>
      </p:sp>
      <p:sp>
        <p:nvSpPr>
          <p:cNvPr id="4" name="Slide Number Placeholder 3"/>
          <p:cNvSpPr>
            <a:spLocks noGrp="1"/>
          </p:cNvSpPr>
          <p:nvPr>
            <p:ph type="sldNum" sz="quarter" idx="10"/>
          </p:nvPr>
        </p:nvSpPr>
        <p:spPr/>
        <p:txBody>
          <a:bodyPr/>
          <a:lstStyle/>
          <a:p>
            <a:fld id="{9D139D5A-2066-4526-A6F6-115008619ED5}" type="slidenum">
              <a:rPr lang="en-US" smtClean="0"/>
              <a:t>11</a:t>
            </a:fld>
            <a:endParaRPr lang="en-US"/>
          </a:p>
        </p:txBody>
      </p:sp>
    </p:spTree>
    <p:extLst>
      <p:ext uri="{BB962C8B-B14F-4D97-AF65-F5344CB8AC3E}">
        <p14:creationId xmlns:p14="http://schemas.microsoft.com/office/powerpoint/2010/main" val="342322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9120FD-15D8-4270-8123-91622CA11A41}"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C2BCD5AB-3648-450C-BA9B-52EC78FD08C4}" type="slidenum">
              <a:rPr lang="en-US" smtClean="0"/>
              <a:t>‹#›</a:t>
            </a:fld>
            <a:endParaRPr 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120FD-15D8-4270-8123-91622CA11A41}"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CD5AB-3648-450C-BA9B-52EC78FD08C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120FD-15D8-4270-8123-91622CA11A41}"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CD5AB-3648-450C-BA9B-52EC78FD08C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9120FD-15D8-4270-8123-91622CA11A41}" type="datetimeFigureOut">
              <a:rPr lang="en-US" smtClean="0"/>
              <a:t>3/26/2014</a:t>
            </a:fld>
            <a:endParaRPr lang="en-US"/>
          </a:p>
        </p:txBody>
      </p:sp>
      <p:sp>
        <p:nvSpPr>
          <p:cNvPr id="10" name="Slide Number Placeholder 9"/>
          <p:cNvSpPr>
            <a:spLocks noGrp="1"/>
          </p:cNvSpPr>
          <p:nvPr>
            <p:ph type="sldNum" sz="quarter" idx="11"/>
          </p:nvPr>
        </p:nvSpPr>
        <p:spPr/>
        <p:txBody>
          <a:bodyPr/>
          <a:lstStyle/>
          <a:p>
            <a:fld id="{C2BCD5AB-3648-450C-BA9B-52EC78FD08C4}"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579120FD-15D8-4270-8123-91622CA11A41}" type="datetimeFigureOut">
              <a:rPr lang="en-US" smtClean="0"/>
              <a:t>3/26/2014</a:t>
            </a:fld>
            <a:endParaRPr lang="en-US"/>
          </a:p>
        </p:txBody>
      </p:sp>
      <p:sp>
        <p:nvSpPr>
          <p:cNvPr id="20" name="Slide Number Placeholder 19"/>
          <p:cNvSpPr>
            <a:spLocks noGrp="1"/>
          </p:cNvSpPr>
          <p:nvPr>
            <p:ph type="sldNum" sz="quarter" idx="11"/>
          </p:nvPr>
        </p:nvSpPr>
        <p:spPr/>
        <p:txBody>
          <a:bodyPr/>
          <a:lstStyle/>
          <a:p>
            <a:fld id="{C2BCD5AB-3648-450C-BA9B-52EC78FD08C4}"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579120FD-15D8-4270-8123-91622CA11A41}" type="datetimeFigureOut">
              <a:rPr lang="en-US" smtClean="0"/>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CD5AB-3648-450C-BA9B-52EC78FD08C4}" type="slidenum">
              <a:rPr lang="en-US" smtClean="0"/>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79120FD-15D8-4270-8123-91622CA11A41}" type="datetimeFigureOut">
              <a:rPr lang="en-US" smtClean="0"/>
              <a:t>3/26/2014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BCD5AB-3648-450C-BA9B-52EC78FD08C4}" type="slidenum">
              <a:rPr lang="en-US" smtClean="0"/>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9120FD-15D8-4270-8123-91622CA11A41}" type="datetimeFigureOut">
              <a:rPr lang="en-US" smtClean="0"/>
              <a:t>3/26/2014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BCD5AB-3648-450C-BA9B-52EC78FD08C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9120FD-15D8-4270-8123-91622CA11A41}" type="datetimeFigureOut">
              <a:rPr lang="en-US" smtClean="0"/>
              <a:t>3/26/2014</a:t>
            </a:fld>
            <a:endParaRPr lang="en-US"/>
          </a:p>
        </p:txBody>
      </p:sp>
      <p:sp>
        <p:nvSpPr>
          <p:cNvPr id="6" name="Slide Number Placeholder 5"/>
          <p:cNvSpPr>
            <a:spLocks noGrp="1"/>
          </p:cNvSpPr>
          <p:nvPr>
            <p:ph type="sldNum" sz="quarter" idx="11"/>
          </p:nvPr>
        </p:nvSpPr>
        <p:spPr/>
        <p:txBody>
          <a:bodyPr/>
          <a:lstStyle/>
          <a:p>
            <a:fld id="{C2BCD5AB-3648-450C-BA9B-52EC78FD08C4}"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579120FD-15D8-4270-8123-91622CA11A41}" type="datetimeFigureOut">
              <a:rPr lang="en-US" smtClean="0"/>
              <a:t>3/26/2014</a:t>
            </a:fld>
            <a:endParaRPr lang="en-US"/>
          </a:p>
        </p:txBody>
      </p:sp>
      <p:sp>
        <p:nvSpPr>
          <p:cNvPr id="10" name="Slide Number Placeholder 9"/>
          <p:cNvSpPr>
            <a:spLocks noGrp="1"/>
          </p:cNvSpPr>
          <p:nvPr>
            <p:ph type="sldNum" sz="quarter" idx="15"/>
          </p:nvPr>
        </p:nvSpPr>
        <p:spPr/>
        <p:txBody>
          <a:bodyPr/>
          <a:lstStyle/>
          <a:p>
            <a:fld id="{C2BCD5AB-3648-450C-BA9B-52EC78FD08C4}"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120FD-15D8-4270-8123-91622CA11A41}" type="datetimeFigureOut">
              <a:rPr lang="en-US" smtClean="0"/>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CD5AB-3648-450C-BA9B-52EC78FD08C4}"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C2BCD5AB-3648-450C-BA9B-52EC78FD08C4}" type="slidenum">
              <a:rPr lang="en-US" smtClean="0"/>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579120FD-15D8-4270-8123-91622CA11A41}" type="datetimeFigureOut">
              <a:rPr lang="en-US" smtClean="0"/>
              <a:t>3/26/2014</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heinonline.blogspot.com/2009/11/heinonline-or-google-scholar-why-you.html"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sz="7200" dirty="0" smtClean="0">
                <a:solidFill>
                  <a:schemeClr val="accent6"/>
                </a:solidFill>
                <a:effectLst/>
              </a:rPr>
              <a:t>Google Scholar</a:t>
            </a:r>
            <a:endParaRPr lang="en-US" sz="7200" dirty="0">
              <a:solidFill>
                <a:schemeClr val="accent6"/>
              </a:solidFill>
              <a:effectLst/>
            </a:endParaRPr>
          </a:p>
        </p:txBody>
      </p:sp>
      <p:sp>
        <p:nvSpPr>
          <p:cNvPr id="2" name="Subtitle 1"/>
          <p:cNvSpPr>
            <a:spLocks noGrp="1"/>
          </p:cNvSpPr>
          <p:nvPr>
            <p:ph type="subTitle" idx="1"/>
          </p:nvPr>
        </p:nvSpPr>
        <p:spPr/>
        <p:txBody>
          <a:bodyPr/>
          <a:lstStyle/>
          <a:p>
            <a:pPr algn="ctr"/>
            <a:r>
              <a:rPr lang="en-US" b="1" dirty="0">
                <a:solidFill>
                  <a:schemeClr val="accent6"/>
                </a:solidFill>
              </a:rPr>
              <a:t>http://scholar.google.com/</a:t>
            </a:r>
          </a:p>
        </p:txBody>
      </p:sp>
    </p:spTree>
    <p:extLst>
      <p:ext uri="{BB962C8B-B14F-4D97-AF65-F5344CB8AC3E}">
        <p14:creationId xmlns:p14="http://schemas.microsoft.com/office/powerpoint/2010/main" val="621962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97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47171"/>
            <a:ext cx="948055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5181600" y="3429000"/>
            <a:ext cx="381000" cy="381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200400" y="3810000"/>
            <a:ext cx="1600200" cy="3048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23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2" y="0"/>
            <a:ext cx="9168161" cy="704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108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
            <a:ext cx="91440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4626428" y="3755571"/>
            <a:ext cx="783772" cy="381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10000" y="4343400"/>
            <a:ext cx="816428" cy="381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23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448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3352800" y="4191000"/>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474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52400" y="2286000"/>
            <a:ext cx="914400" cy="41148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5257800" y="2873829"/>
            <a:ext cx="1371600" cy="914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15000" y="3810000"/>
            <a:ext cx="2209800" cy="861774"/>
          </a:xfrm>
          <a:prstGeom prst="rect">
            <a:avLst/>
          </a:prstGeom>
          <a:noFill/>
        </p:spPr>
        <p:txBody>
          <a:bodyPr wrap="square" rtlCol="0">
            <a:spAutoFit/>
          </a:bodyPr>
          <a:lstStyle/>
          <a:p>
            <a:r>
              <a:rPr lang="en-US" sz="1000" dirty="0" smtClean="0">
                <a:latin typeface="Arial Black" pitchFamily="34" charset="0"/>
              </a:rPr>
              <a:t>Will show automatically when on campus, but must set Library Links – earlier slide -  to see when off campus.</a:t>
            </a:r>
            <a:endParaRPr lang="en-US" sz="1000" dirty="0">
              <a:latin typeface="Arial Black" pitchFamily="34" charset="0"/>
            </a:endParaRPr>
          </a:p>
        </p:txBody>
      </p:sp>
      <p:sp>
        <p:nvSpPr>
          <p:cNvPr id="4" name="Rounded Rectangle 3"/>
          <p:cNvSpPr/>
          <p:nvPr/>
        </p:nvSpPr>
        <p:spPr>
          <a:xfrm>
            <a:off x="1219200" y="2743200"/>
            <a:ext cx="609600" cy="29935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05000" y="3042559"/>
            <a:ext cx="152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77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par>
                          <p:cTn id="19" fill="hold">
                            <p:stCondLst>
                              <p:cond delay="3000"/>
                            </p:stCondLst>
                            <p:childTnLst>
                              <p:par>
                                <p:cTn id="20" presetID="16" presetClass="entr" presetSubtype="2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76600" y="762000"/>
            <a:ext cx="1676400" cy="246221"/>
          </a:xfrm>
          <a:prstGeom prst="rect">
            <a:avLst/>
          </a:prstGeom>
          <a:noFill/>
        </p:spPr>
        <p:txBody>
          <a:bodyPr wrap="square" rtlCol="0">
            <a:spAutoFit/>
          </a:bodyPr>
          <a:lstStyle/>
          <a:p>
            <a:r>
              <a:rPr lang="en-US" sz="1000" dirty="0" smtClean="0">
                <a:latin typeface="Arial Black" pitchFamily="34" charset="0"/>
              </a:rPr>
              <a:t>Cited By Feature</a:t>
            </a:r>
            <a:endParaRPr lang="en-US" sz="1000" dirty="0">
              <a:latin typeface="Arial Black" pitchFamily="34" charset="0"/>
            </a:endParaRPr>
          </a:p>
        </p:txBody>
      </p:sp>
      <p:sp>
        <p:nvSpPr>
          <p:cNvPr id="11" name="Freeform 10"/>
          <p:cNvSpPr/>
          <p:nvPr/>
        </p:nvSpPr>
        <p:spPr>
          <a:xfrm>
            <a:off x="1247686" y="2700471"/>
            <a:ext cx="130141" cy="94376"/>
          </a:xfrm>
          <a:custGeom>
            <a:avLst/>
            <a:gdLst>
              <a:gd name="connsiteX0" fmla="*/ 0 w 130141"/>
              <a:gd name="connsiteY0" fmla="*/ 42729 h 94376"/>
              <a:gd name="connsiteX1" fmla="*/ 42729 w 130141"/>
              <a:gd name="connsiteY1" fmla="*/ 68366 h 94376"/>
              <a:gd name="connsiteX2" fmla="*/ 51275 w 130141"/>
              <a:gd name="connsiteY2" fmla="*/ 94004 h 94376"/>
              <a:gd name="connsiteX3" fmla="*/ 102550 w 130141"/>
              <a:gd name="connsiteY3" fmla="*/ 42729 h 94376"/>
              <a:gd name="connsiteX4" fmla="*/ 128187 w 130141"/>
              <a:gd name="connsiteY4" fmla="*/ 25637 h 94376"/>
              <a:gd name="connsiteX5" fmla="*/ 128187 w 130141"/>
              <a:gd name="connsiteY5" fmla="*/ 0 h 9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41" h="94376">
                <a:moveTo>
                  <a:pt x="0" y="42729"/>
                </a:moveTo>
                <a:cubicBezTo>
                  <a:pt x="14243" y="51275"/>
                  <a:pt x="30984" y="56621"/>
                  <a:pt x="42729" y="68366"/>
                </a:cubicBezTo>
                <a:cubicBezTo>
                  <a:pt x="49099" y="74736"/>
                  <a:pt x="42995" y="97552"/>
                  <a:pt x="51275" y="94004"/>
                </a:cubicBezTo>
                <a:cubicBezTo>
                  <a:pt x="73492" y="84483"/>
                  <a:pt x="82439" y="56137"/>
                  <a:pt x="102550" y="42729"/>
                </a:cubicBezTo>
                <a:cubicBezTo>
                  <a:pt x="111096" y="37032"/>
                  <a:pt x="122903" y="34444"/>
                  <a:pt x="128187" y="25637"/>
                </a:cubicBezTo>
                <a:cubicBezTo>
                  <a:pt x="132584" y="18309"/>
                  <a:pt x="128187" y="8546"/>
                  <a:pt x="128187" y="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67552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82"/>
            <a:ext cx="91440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26222" y="717846"/>
            <a:ext cx="1981200" cy="246221"/>
          </a:xfrm>
          <a:prstGeom prst="rect">
            <a:avLst/>
          </a:prstGeom>
          <a:noFill/>
        </p:spPr>
        <p:txBody>
          <a:bodyPr wrap="square" rtlCol="0">
            <a:spAutoFit/>
          </a:bodyPr>
          <a:lstStyle/>
          <a:p>
            <a:r>
              <a:rPr lang="en-US" sz="1000" dirty="0" smtClean="0">
                <a:latin typeface="Arial Black" pitchFamily="34" charset="0"/>
              </a:rPr>
              <a:t>Related Articles Feature</a:t>
            </a:r>
            <a:endParaRPr lang="en-US" sz="1000" dirty="0">
              <a:latin typeface="Arial Black" pitchFamily="34" charset="0"/>
            </a:endParaRPr>
          </a:p>
        </p:txBody>
      </p:sp>
    </p:spTree>
    <p:extLst>
      <p:ext uri="{BB962C8B-B14F-4D97-AF65-F5344CB8AC3E}">
        <p14:creationId xmlns:p14="http://schemas.microsoft.com/office/powerpoint/2010/main" val="3338779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48400" y="3657600"/>
            <a:ext cx="2819400" cy="400110"/>
          </a:xfrm>
          <a:prstGeom prst="rect">
            <a:avLst/>
          </a:prstGeom>
          <a:noFill/>
        </p:spPr>
        <p:txBody>
          <a:bodyPr wrap="square" rtlCol="0">
            <a:spAutoFit/>
          </a:bodyPr>
          <a:lstStyle/>
          <a:p>
            <a:r>
              <a:rPr lang="en-US" sz="1000" dirty="0" smtClean="0">
                <a:latin typeface="Arial Black" pitchFamily="34" charset="0"/>
              </a:rPr>
              <a:t>A proper citation is important if you must submit an ILL request.</a:t>
            </a:r>
            <a:endParaRPr lang="en-US" sz="1000" dirty="0">
              <a:latin typeface="Arial Black" pitchFamily="34" charset="0"/>
            </a:endParaRPr>
          </a:p>
        </p:txBody>
      </p:sp>
      <p:sp>
        <p:nvSpPr>
          <p:cNvPr id="3" name="Rounded Rectangle 2"/>
          <p:cNvSpPr/>
          <p:nvPr/>
        </p:nvSpPr>
        <p:spPr>
          <a:xfrm>
            <a:off x="152400" y="2743200"/>
            <a:ext cx="685800" cy="3048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84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6320"/>
            <a:ext cx="93726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533400" y="4572000"/>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045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91200" y="2438400"/>
            <a:ext cx="3200400" cy="553998"/>
          </a:xfrm>
          <a:prstGeom prst="rect">
            <a:avLst/>
          </a:prstGeom>
          <a:noFill/>
        </p:spPr>
        <p:txBody>
          <a:bodyPr wrap="square" rtlCol="0">
            <a:spAutoFit/>
          </a:bodyPr>
          <a:lstStyle/>
          <a:p>
            <a:r>
              <a:rPr lang="en-US" sz="1000" dirty="0" smtClean="0">
                <a:latin typeface="Arial Black" pitchFamily="34" charset="0"/>
              </a:rPr>
              <a:t>Notice results are U.S. case law only. You can find scholarly literature from other countries but not case law.</a:t>
            </a:r>
            <a:endParaRPr lang="en-US" sz="1000" dirty="0">
              <a:latin typeface="Arial Black" pitchFamily="34" charset="0"/>
            </a:endParaRPr>
          </a:p>
        </p:txBody>
      </p:sp>
      <p:sp>
        <p:nvSpPr>
          <p:cNvPr id="3" name="Rounded Rectangle 2"/>
          <p:cNvSpPr/>
          <p:nvPr/>
        </p:nvSpPr>
        <p:spPr>
          <a:xfrm>
            <a:off x="152400" y="2667000"/>
            <a:ext cx="533400" cy="381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78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7086600" y="1524000"/>
            <a:ext cx="14478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7543800" y="2743200"/>
            <a:ext cx="1143000" cy="3048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051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366"/>
            <a:ext cx="91440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75514" y="1752600"/>
            <a:ext cx="2133600" cy="553998"/>
          </a:xfrm>
          <a:prstGeom prst="rect">
            <a:avLst/>
          </a:prstGeom>
          <a:noFill/>
        </p:spPr>
        <p:txBody>
          <a:bodyPr wrap="square" rtlCol="0">
            <a:spAutoFit/>
          </a:bodyPr>
          <a:lstStyle/>
          <a:p>
            <a:r>
              <a:rPr lang="en-US" sz="1000" dirty="0" smtClean="0">
                <a:latin typeface="Arial Black" pitchFamily="34" charset="0"/>
              </a:rPr>
              <a:t>Returns us to the original query in the Advanced Search box.</a:t>
            </a:r>
            <a:endParaRPr lang="en-US" sz="1000" dirty="0">
              <a:latin typeface="Arial Black" pitchFamily="34" charset="0"/>
            </a:endParaRPr>
          </a:p>
        </p:txBody>
      </p:sp>
    </p:spTree>
    <p:extLst>
      <p:ext uri="{BB962C8B-B14F-4D97-AF65-F5344CB8AC3E}">
        <p14:creationId xmlns:p14="http://schemas.microsoft.com/office/powerpoint/2010/main" val="2885760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10200" y="1828800"/>
            <a:ext cx="1905000" cy="400110"/>
          </a:xfrm>
          <a:prstGeom prst="rect">
            <a:avLst/>
          </a:prstGeom>
          <a:noFill/>
        </p:spPr>
        <p:txBody>
          <a:bodyPr wrap="square" rtlCol="0">
            <a:spAutoFit/>
          </a:bodyPr>
          <a:lstStyle/>
          <a:p>
            <a:r>
              <a:rPr lang="en-US" sz="1000" dirty="0" smtClean="0">
                <a:latin typeface="Arial Black" pitchFamily="34" charset="0"/>
              </a:rPr>
              <a:t>So we can modify the original search query.</a:t>
            </a:r>
            <a:endParaRPr lang="en-US" sz="1000" dirty="0">
              <a:latin typeface="Arial Black" pitchFamily="34" charset="0"/>
            </a:endParaRPr>
          </a:p>
        </p:txBody>
      </p:sp>
    </p:spTree>
    <p:extLst>
      <p:ext uri="{BB962C8B-B14F-4D97-AF65-F5344CB8AC3E}">
        <p14:creationId xmlns:p14="http://schemas.microsoft.com/office/powerpoint/2010/main" val="4271611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71800" y="762000"/>
            <a:ext cx="2209800" cy="246221"/>
          </a:xfrm>
          <a:prstGeom prst="rect">
            <a:avLst/>
          </a:prstGeom>
          <a:noFill/>
        </p:spPr>
        <p:txBody>
          <a:bodyPr wrap="square" rtlCol="0">
            <a:spAutoFit/>
          </a:bodyPr>
          <a:lstStyle/>
          <a:p>
            <a:r>
              <a:rPr lang="en-US" sz="1000" dirty="0" smtClean="0">
                <a:latin typeface="Arial Black" pitchFamily="34" charset="0"/>
              </a:rPr>
              <a:t>Result list in U.S. case law</a:t>
            </a:r>
            <a:endParaRPr lang="en-US" sz="1000" dirty="0">
              <a:latin typeface="Arial Black" pitchFamily="34" charset="0"/>
            </a:endParaRPr>
          </a:p>
        </p:txBody>
      </p:sp>
      <p:cxnSp>
        <p:nvCxnSpPr>
          <p:cNvPr id="4" name="Straight Connector 3"/>
          <p:cNvCxnSpPr/>
          <p:nvPr/>
        </p:nvCxnSpPr>
        <p:spPr>
          <a:xfrm>
            <a:off x="1295400" y="3581400"/>
            <a:ext cx="3276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1143000" y="3331028"/>
            <a:ext cx="838200" cy="25037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58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92964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2800" y="685800"/>
            <a:ext cx="1676400" cy="276999"/>
          </a:xfrm>
          <a:prstGeom prst="rect">
            <a:avLst/>
          </a:prstGeom>
          <a:noFill/>
        </p:spPr>
        <p:txBody>
          <a:bodyPr wrap="square" rtlCol="0">
            <a:spAutoFit/>
          </a:bodyPr>
          <a:lstStyle/>
          <a:p>
            <a:r>
              <a:rPr lang="en-US" sz="1200" b="1" dirty="0" smtClean="0"/>
              <a:t>Cited By Results</a:t>
            </a:r>
            <a:endParaRPr lang="en-US" sz="1200" b="1" dirty="0"/>
          </a:p>
        </p:txBody>
      </p:sp>
      <p:sp>
        <p:nvSpPr>
          <p:cNvPr id="3" name="Rounded Rectangle 2"/>
          <p:cNvSpPr/>
          <p:nvPr/>
        </p:nvSpPr>
        <p:spPr>
          <a:xfrm>
            <a:off x="1143000" y="2552700"/>
            <a:ext cx="1219200" cy="1905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81600" y="2362200"/>
            <a:ext cx="3810000" cy="1169551"/>
          </a:xfrm>
          <a:prstGeom prst="rect">
            <a:avLst/>
          </a:prstGeom>
          <a:noFill/>
        </p:spPr>
        <p:txBody>
          <a:bodyPr wrap="square" rtlCol="0">
            <a:spAutoFit/>
          </a:bodyPr>
          <a:lstStyle/>
          <a:p>
            <a:r>
              <a:rPr lang="en-US" sz="1400" dirty="0" smtClean="0">
                <a:latin typeface="Arial Black" panose="020B0A04020102020204" pitchFamily="34" charset="0"/>
              </a:rPr>
              <a:t>Cited by is not a substitute for updating with Bloomberg/Lexis/Westlaw.  Google does not update the case law database on a regular basis.</a:t>
            </a:r>
            <a:endParaRPr lang="en-US" sz="1400" dirty="0">
              <a:latin typeface="Arial Black" panose="020B0A04020102020204" pitchFamily="34" charset="0"/>
            </a:endParaRPr>
          </a:p>
        </p:txBody>
      </p:sp>
    </p:spTree>
    <p:extLst>
      <p:ext uri="{BB962C8B-B14F-4D97-AF65-F5344CB8AC3E}">
        <p14:creationId xmlns:p14="http://schemas.microsoft.com/office/powerpoint/2010/main" val="320891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76600" y="772886"/>
            <a:ext cx="2286000" cy="307777"/>
          </a:xfrm>
          <a:prstGeom prst="rect">
            <a:avLst/>
          </a:prstGeom>
          <a:noFill/>
        </p:spPr>
        <p:txBody>
          <a:bodyPr wrap="square" rtlCol="0">
            <a:spAutoFit/>
          </a:bodyPr>
          <a:lstStyle/>
          <a:p>
            <a:r>
              <a:rPr lang="en-US" sz="1400" b="1" dirty="0" smtClean="0"/>
              <a:t>How Cited Results</a:t>
            </a:r>
            <a:endParaRPr lang="en-US" sz="1400" b="1" dirty="0"/>
          </a:p>
        </p:txBody>
      </p:sp>
      <p:sp>
        <p:nvSpPr>
          <p:cNvPr id="4" name="TextBox 3"/>
          <p:cNvSpPr txBox="1"/>
          <p:nvPr/>
        </p:nvSpPr>
        <p:spPr>
          <a:xfrm>
            <a:off x="3581400" y="1295400"/>
            <a:ext cx="3962400" cy="738664"/>
          </a:xfrm>
          <a:prstGeom prst="rect">
            <a:avLst/>
          </a:prstGeom>
          <a:noFill/>
        </p:spPr>
        <p:txBody>
          <a:bodyPr wrap="square" rtlCol="0">
            <a:spAutoFit/>
          </a:bodyPr>
          <a:lstStyle/>
          <a:p>
            <a:r>
              <a:rPr lang="en-US" sz="1400" dirty="0" smtClean="0">
                <a:latin typeface="Arial Black" panose="020B0A04020102020204" pitchFamily="34" charset="0"/>
              </a:rPr>
              <a:t>Does not indicate if is still good law or have the analytic features of the commercial services.</a:t>
            </a:r>
            <a:endParaRPr lang="en-US" sz="1400" dirty="0">
              <a:latin typeface="Arial Black" panose="020B0A04020102020204" pitchFamily="34" charset="0"/>
            </a:endParaRPr>
          </a:p>
        </p:txBody>
      </p:sp>
    </p:spTree>
    <p:extLst>
      <p:ext uri="{BB962C8B-B14F-4D97-AF65-F5344CB8AC3E}">
        <p14:creationId xmlns:p14="http://schemas.microsoft.com/office/powerpoint/2010/main" val="13361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2" y="0"/>
            <a:ext cx="9165771"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38800" y="3276600"/>
            <a:ext cx="3124200" cy="523220"/>
          </a:xfrm>
          <a:prstGeom prst="rect">
            <a:avLst/>
          </a:prstGeom>
          <a:noFill/>
        </p:spPr>
        <p:txBody>
          <a:bodyPr wrap="square" rtlCol="0">
            <a:spAutoFit/>
          </a:bodyPr>
          <a:lstStyle/>
          <a:p>
            <a:r>
              <a:rPr lang="en-US" sz="1400" dirty="0" smtClean="0">
                <a:latin typeface="Arial Black" pitchFamily="34" charset="0"/>
              </a:rPr>
              <a:t>Returned to search results and clicked on Articles link.</a:t>
            </a:r>
            <a:endParaRPr lang="en-US" sz="1400" dirty="0">
              <a:latin typeface="Arial Black" pitchFamily="34" charset="0"/>
            </a:endParaRPr>
          </a:p>
        </p:txBody>
      </p:sp>
      <p:sp>
        <p:nvSpPr>
          <p:cNvPr id="3" name="Rounded Rectangle 2"/>
          <p:cNvSpPr/>
          <p:nvPr/>
        </p:nvSpPr>
        <p:spPr>
          <a:xfrm>
            <a:off x="152400" y="2438400"/>
            <a:ext cx="457200" cy="3048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889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914400" y="1295400"/>
            <a:ext cx="7235825" cy="5133975"/>
          </a:xfrm>
        </p:spPr>
        <p:txBody>
          <a:bodyPr/>
          <a:lstStyle/>
          <a:p>
            <a:pPr algn="ctr"/>
            <a:r>
              <a:rPr lang="en-US" sz="7200" dirty="0" smtClean="0">
                <a:solidFill>
                  <a:schemeClr val="accent6"/>
                </a:solidFill>
                <a:effectLst/>
              </a:rPr>
              <a:t>Google Scholar</a:t>
            </a:r>
            <a:endParaRPr lang="en-US" sz="7200" dirty="0">
              <a:solidFill>
                <a:schemeClr val="accent6"/>
              </a:solidFill>
              <a:effectLst/>
            </a:endParaRPr>
          </a:p>
        </p:txBody>
      </p:sp>
      <p:sp>
        <p:nvSpPr>
          <p:cNvPr id="2" name="TextBox 1"/>
          <p:cNvSpPr txBox="1"/>
          <p:nvPr/>
        </p:nvSpPr>
        <p:spPr>
          <a:xfrm>
            <a:off x="1676400" y="1676400"/>
            <a:ext cx="6172200" cy="1415772"/>
          </a:xfrm>
          <a:prstGeom prst="rect">
            <a:avLst/>
          </a:prstGeom>
          <a:noFill/>
        </p:spPr>
        <p:txBody>
          <a:bodyPr wrap="square" rtlCol="0">
            <a:spAutoFit/>
          </a:bodyPr>
          <a:lstStyle/>
          <a:p>
            <a:pPr algn="ctr"/>
            <a:r>
              <a:rPr lang="en-US" b="1" dirty="0" smtClean="0"/>
              <a:t>The End   </a:t>
            </a:r>
          </a:p>
          <a:p>
            <a:pPr algn="ctr"/>
            <a:endParaRPr lang="en-US" b="1" dirty="0"/>
          </a:p>
          <a:p>
            <a:pPr algn="ctr"/>
            <a:endParaRPr lang="en-US" b="1" dirty="0" smtClean="0"/>
          </a:p>
          <a:p>
            <a:r>
              <a:rPr lang="en-US" sz="1400" b="1" dirty="0" smtClean="0"/>
              <a:t>If you would like to know more or have suggestions, please contact:</a:t>
            </a:r>
            <a:r>
              <a:rPr lang="en-US" b="1" dirty="0" smtClean="0"/>
              <a:t>                              </a:t>
            </a:r>
            <a:r>
              <a:rPr lang="en-US" sz="1400" b="1" dirty="0" smtClean="0"/>
              <a:t>Tricia Kasting, - 100D in Law Library – Patricia.A.Kasting@hofstra.edu</a:t>
            </a:r>
            <a:endParaRPr lang="en-US" b="1" dirty="0"/>
          </a:p>
        </p:txBody>
      </p:sp>
    </p:spTree>
    <p:extLst>
      <p:ext uri="{BB962C8B-B14F-4D97-AF65-F5344CB8AC3E}">
        <p14:creationId xmlns:p14="http://schemas.microsoft.com/office/powerpoint/2010/main" val="2051276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448800" cy="6858000"/>
          </a:xfrm>
          <a:prstGeom prst="rect">
            <a:avLst/>
          </a:prstGeom>
          <a:solidFill>
            <a:schemeClr val="accent1"/>
          </a:solidFill>
          <a:ln w="9525">
            <a:solidFill>
              <a:schemeClr val="tx1"/>
            </a:solidFill>
            <a:miter lim="800000"/>
            <a:headEnd/>
            <a:tailEnd/>
          </a:ln>
          <a:effectLst/>
        </p:spPr>
      </p:pic>
      <p:sp>
        <p:nvSpPr>
          <p:cNvPr id="2" name="Rounded Rectangle 1"/>
          <p:cNvSpPr/>
          <p:nvPr/>
        </p:nvSpPr>
        <p:spPr>
          <a:xfrm>
            <a:off x="5867400" y="1219200"/>
            <a:ext cx="609600" cy="3048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54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52400" y="2971800"/>
            <a:ext cx="762000" cy="4572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806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4" y="0"/>
            <a:ext cx="9296400" cy="708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143000" y="3532610"/>
            <a:ext cx="2819400" cy="35359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615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448800" cy="6858000"/>
          </a:xfrm>
          <a:prstGeom prst="rect">
            <a:avLst/>
          </a:prstGeom>
          <a:solidFill>
            <a:schemeClr val="accent1"/>
          </a:solidFill>
          <a:ln w="9525">
            <a:solidFill>
              <a:schemeClr val="tx1"/>
            </a:solidFill>
            <a:miter lim="800000"/>
            <a:headEnd/>
            <a:tailEnd/>
          </a:ln>
          <a:effectLst/>
        </p:spPr>
      </p:pic>
      <p:sp>
        <p:nvSpPr>
          <p:cNvPr id="3" name="Rounded Rectangle 2"/>
          <p:cNvSpPr/>
          <p:nvPr/>
        </p:nvSpPr>
        <p:spPr>
          <a:xfrm>
            <a:off x="6096000" y="6248400"/>
            <a:ext cx="1219200" cy="3048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811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94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610100" y="1143000"/>
            <a:ext cx="12573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438400" y="45720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152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669"/>
            <a:ext cx="92964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258" y="1905000"/>
            <a:ext cx="1696340" cy="3970318"/>
          </a:xfrm>
          <a:prstGeom prst="rect">
            <a:avLst/>
          </a:prstGeom>
          <a:noFill/>
        </p:spPr>
        <p:txBody>
          <a:bodyPr wrap="square" rtlCol="0">
            <a:spAutoFit/>
          </a:bodyPr>
          <a:lstStyle/>
          <a:p>
            <a:r>
              <a:rPr lang="en-US" dirty="0">
                <a:solidFill>
                  <a:prstClr val="black"/>
                </a:solidFill>
                <a:hlinkClick r:id="rId3"/>
              </a:rPr>
              <a:t>http://heinonline.blogspot.com/2009/11/heinonline-or-google-scholar-why-you.html</a:t>
            </a:r>
            <a:r>
              <a:rPr lang="en-US" dirty="0">
                <a:solidFill>
                  <a:prstClr val="black"/>
                </a:solidFill>
              </a:rPr>
              <a:t> The post on what Google Scholar does not include in their </a:t>
            </a:r>
            <a:r>
              <a:rPr lang="en-US" dirty="0" smtClean="0">
                <a:solidFill>
                  <a:prstClr val="black"/>
                </a:solidFill>
              </a:rPr>
              <a:t>bots crawl thru Hein.</a:t>
            </a:r>
            <a:endParaRPr lang="en-US" dirty="0"/>
          </a:p>
        </p:txBody>
      </p:sp>
    </p:spTree>
    <p:extLst>
      <p:ext uri="{BB962C8B-B14F-4D97-AF65-F5344CB8AC3E}">
        <p14:creationId xmlns:p14="http://schemas.microsoft.com/office/powerpoint/2010/main" val="40605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7" y="0"/>
            <a:ext cx="9402337"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9695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630</TotalTime>
  <Words>1202</Words>
  <Application>Microsoft Office PowerPoint</Application>
  <PresentationFormat>On-screen Show (4:3)</PresentationFormat>
  <Paragraphs>63</Paragraphs>
  <Slides>28</Slides>
  <Notes>21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Thermal</vt:lpstr>
      <vt:lpstr>Google Scholar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Google Scholar</vt:lpstr>
    </vt:vector>
  </TitlesOfParts>
  <Company>Hofstra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A. Kasting</dc:creator>
  <cp:lastModifiedBy>Registered User</cp:lastModifiedBy>
  <cp:revision>159</cp:revision>
  <dcterms:created xsi:type="dcterms:W3CDTF">2013-11-07T17:02:49Z</dcterms:created>
  <dcterms:modified xsi:type="dcterms:W3CDTF">2014-03-26T17:40:38Z</dcterms:modified>
</cp:coreProperties>
</file>