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1pPr>
    <a:lvl2pPr marL="0" marR="0" indent="2286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2pPr>
    <a:lvl3pPr marL="0" marR="0" indent="4572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3pPr>
    <a:lvl4pPr marL="0" marR="0" indent="6858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4pPr>
    <a:lvl5pPr marL="0" marR="0" indent="9144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5pPr>
    <a:lvl6pPr marL="0" marR="0" indent="11430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6pPr>
    <a:lvl7pPr marL="0" marR="0" indent="13716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7pPr>
    <a:lvl8pPr marL="0" marR="0" indent="16002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8pPr>
    <a:lvl9pPr marL="0" marR="0" indent="182880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4833937" y="3679031"/>
            <a:ext cx="14716126" cy="3571876"/>
          </a:xfrm>
          <a:prstGeom prst="rect">
            <a:avLst/>
          </a:prstGeom>
        </p:spPr>
        <p:txBody>
          <a:bodyPr anchor="b"/>
          <a:lstStyle/>
          <a:p>
            <a:pPr/>
            <a:r>
              <a:t>Title Text</a:t>
            </a:r>
          </a:p>
        </p:txBody>
      </p:sp>
      <p:sp>
        <p:nvSpPr>
          <p:cNvPr id="12" name="Shape 12"/>
          <p:cNvSpPr/>
          <p:nvPr>
            <p:ph type="body" sz="quarter" idx="1"/>
          </p:nvPr>
        </p:nvSpPr>
        <p:spPr>
          <a:xfrm>
            <a:off x="4833937" y="7322343"/>
            <a:ext cx="14716126" cy="2339579"/>
          </a:xfrm>
          <a:prstGeom prst="rect">
            <a:avLst/>
          </a:prstGeom>
        </p:spPr>
        <p:txBody>
          <a:bodyPr anchor="t"/>
          <a:lstStyle>
            <a:lvl1pPr marL="0" indent="0" algn="ctr">
              <a:spcBef>
                <a:spcPts val="0"/>
              </a:spcBef>
              <a:buSzTx/>
              <a:buNone/>
              <a:defRPr sz="5000"/>
            </a:lvl1pPr>
            <a:lvl2pPr marL="0" indent="228600" algn="ctr">
              <a:spcBef>
                <a:spcPts val="0"/>
              </a:spcBef>
              <a:buSzTx/>
              <a:buNone/>
              <a:defRPr sz="5000"/>
            </a:lvl2pPr>
            <a:lvl3pPr marL="0" indent="457200" algn="ctr">
              <a:spcBef>
                <a:spcPts val="0"/>
              </a:spcBef>
              <a:buSzTx/>
              <a:buNone/>
              <a:defRPr sz="5000"/>
            </a:lvl3pPr>
            <a:lvl4pPr marL="0" indent="685800" algn="ctr">
              <a:spcBef>
                <a:spcPts val="0"/>
              </a:spcBef>
              <a:buSzTx/>
              <a:buNone/>
              <a:defRPr sz="5000"/>
            </a:lvl4pPr>
            <a:lvl5pPr marL="0" indent="914400" algn="ctr">
              <a:spcBef>
                <a:spcPts val="0"/>
              </a:spcBef>
              <a:buSzTx/>
              <a:buNone/>
              <a:defRPr sz="50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4833937" y="8947546"/>
            <a:ext cx="14716126" cy="803673"/>
          </a:xfrm>
          <a:prstGeom prst="rect">
            <a:avLst/>
          </a:prstGeom>
        </p:spPr>
        <p:txBody>
          <a:bodyPr anchor="t">
            <a:spAutoFit/>
          </a:bodyPr>
          <a:lstStyle>
            <a:lvl1pPr marL="0" indent="0" algn="ctr">
              <a:spcBef>
                <a:spcPts val="0"/>
              </a:spcBef>
              <a:buSzTx/>
              <a:buNone/>
              <a:defRPr sz="3200"/>
            </a:lvl1pPr>
          </a:lstStyle>
          <a:p>
            <a:pPr/>
            <a:r>
              <a:t>–Johnny Appleseed</a:t>
            </a:r>
          </a:p>
        </p:txBody>
      </p:sp>
      <p:sp>
        <p:nvSpPr>
          <p:cNvPr id="94" name="Shape 94"/>
          <p:cNvSpPr/>
          <p:nvPr>
            <p:ph type="body" sz="quarter" idx="14"/>
          </p:nvPr>
        </p:nvSpPr>
        <p:spPr>
          <a:xfrm>
            <a:off x="4833937" y="6356350"/>
            <a:ext cx="14716126" cy="1003301"/>
          </a:xfrm>
          <a:prstGeom prst="rect">
            <a:avLst/>
          </a:prstGeom>
        </p:spPr>
        <p:txBody>
          <a:bodyPr>
            <a:spAutoFit/>
          </a:bodyPr>
          <a:lstStyle>
            <a:lvl1pPr marL="0" indent="0" algn="ctr">
              <a:spcBef>
                <a:spcPts val="3300"/>
              </a:spcBef>
              <a:buSzTx/>
              <a:buNone/>
              <a:defRPr sz="5200"/>
            </a:lvl1pPr>
          </a:lstStyle>
          <a:p>
            <a:pPr/>
            <a:r>
              <a:t>“Type a quote here.”</a:t>
            </a:r>
          </a:p>
        </p:txBody>
      </p:sp>
      <p:sp>
        <p:nvSpPr>
          <p:cNvPr id="95" name="Shape 95"/>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3048000" y="0"/>
            <a:ext cx="18288000" cy="13716000"/>
          </a:xfrm>
          <a:prstGeom prst="rect">
            <a:avLst/>
          </a:prstGeom>
          <a:ln w="114300"/>
        </p:spPr>
        <p:txBody>
          <a:bodyPr lIns="91439" tIns="45719" rIns="91439" bIns="45719" anchor="t">
            <a:noAutofit/>
          </a:bodyPr>
          <a:lstStyle/>
          <a:p>
            <a:pPr/>
          </a:p>
        </p:txBody>
      </p:sp>
      <p:sp>
        <p:nvSpPr>
          <p:cNvPr id="103" name="Shape 103"/>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sz="half" idx="13"/>
          </p:nvPr>
        </p:nvSpPr>
        <p:spPr>
          <a:xfrm>
            <a:off x="4708921" y="1632575"/>
            <a:ext cx="14966158" cy="7750969"/>
          </a:xfrm>
          <a:prstGeom prst="rect">
            <a:avLst/>
          </a:prstGeom>
          <a:ln w="9525">
            <a:round/>
          </a:ln>
        </p:spPr>
        <p:txBody>
          <a:bodyPr lIns="91439" tIns="45719" rIns="91439" bIns="45719" anchor="t">
            <a:noAutofit/>
          </a:bodyPr>
          <a:lstStyle/>
          <a:p>
            <a:pPr/>
          </a:p>
        </p:txBody>
      </p:sp>
      <p:sp>
        <p:nvSpPr>
          <p:cNvPr id="21" name="Shape 21"/>
          <p:cNvSpPr/>
          <p:nvPr>
            <p:ph type="title"/>
          </p:nvPr>
        </p:nvSpPr>
        <p:spPr>
          <a:xfrm>
            <a:off x="4708921" y="9554765"/>
            <a:ext cx="14966158" cy="2125267"/>
          </a:xfrm>
          <a:prstGeom prst="rect">
            <a:avLst/>
          </a:prstGeom>
        </p:spPr>
        <p:txBody>
          <a:bodyPr/>
          <a:lstStyle/>
          <a:p>
            <a:pPr/>
            <a:r>
              <a:t>Title Text</a:t>
            </a:r>
          </a:p>
        </p:txBody>
      </p:sp>
      <p:sp>
        <p:nvSpPr>
          <p:cNvPr id="22" name="Shape 22"/>
          <p:cNvSpPr/>
          <p:nvPr>
            <p:ph type="body" sz="quarter" idx="1"/>
          </p:nvPr>
        </p:nvSpPr>
        <p:spPr>
          <a:xfrm>
            <a:off x="4708921" y="11787187"/>
            <a:ext cx="14966158" cy="1321595"/>
          </a:xfrm>
          <a:prstGeom prst="rect">
            <a:avLst/>
          </a:prstGeom>
        </p:spPr>
        <p:txBody>
          <a:bodyPr anchor="t"/>
          <a:lstStyle>
            <a:lvl1pPr marL="0" indent="0" algn="ctr">
              <a:spcBef>
                <a:spcPts val="0"/>
              </a:spcBef>
              <a:buSzTx/>
              <a:buNone/>
              <a:defRPr sz="5000"/>
            </a:lvl1pPr>
            <a:lvl2pPr marL="0" indent="228600" algn="ctr">
              <a:spcBef>
                <a:spcPts val="0"/>
              </a:spcBef>
              <a:buSzTx/>
              <a:buNone/>
              <a:defRPr sz="5000"/>
            </a:lvl2pPr>
            <a:lvl3pPr marL="0" indent="457200" algn="ctr">
              <a:spcBef>
                <a:spcPts val="0"/>
              </a:spcBef>
              <a:buSzTx/>
              <a:buNone/>
              <a:defRPr sz="5000"/>
            </a:lvl3pPr>
            <a:lvl4pPr marL="0" indent="685800" algn="ctr">
              <a:spcBef>
                <a:spcPts val="0"/>
              </a:spcBef>
              <a:buSzTx/>
              <a:buNone/>
              <a:defRPr sz="5000"/>
            </a:lvl4pPr>
            <a:lvl5pPr marL="0" indent="914400" algn="ctr">
              <a:spcBef>
                <a:spcPts val="0"/>
              </a:spcBef>
              <a:buSzTx/>
              <a:buNone/>
              <a:defRPr sz="50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4833937" y="5072062"/>
            <a:ext cx="14716126" cy="3571876"/>
          </a:xfrm>
          <a:prstGeom prst="rect">
            <a:avLst/>
          </a:prstGeom>
        </p:spPr>
        <p:txBody>
          <a:bodyPr/>
          <a:lstStyle/>
          <a:p>
            <a:pPr/>
            <a:r>
              <a:t>Title Text</a:t>
            </a:r>
          </a:p>
        </p:txBody>
      </p:sp>
      <p:sp>
        <p:nvSpPr>
          <p:cNvPr id="31" name="Shape 31"/>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13209984" y="1732359"/>
            <a:ext cx="6911579" cy="9840516"/>
          </a:xfrm>
          <a:prstGeom prst="rect">
            <a:avLst/>
          </a:prstGeom>
          <a:ln w="9525">
            <a:round/>
          </a:ln>
        </p:spPr>
        <p:txBody>
          <a:bodyPr lIns="91439" tIns="45719" rIns="91439" bIns="45719" anchor="t">
            <a:noAutofit/>
          </a:bodyPr>
          <a:lstStyle/>
          <a:p>
            <a:pPr/>
          </a:p>
        </p:txBody>
      </p:sp>
      <p:sp>
        <p:nvSpPr>
          <p:cNvPr id="39" name="Shape 39"/>
          <p:cNvSpPr/>
          <p:nvPr>
            <p:ph type="title"/>
          </p:nvPr>
        </p:nvSpPr>
        <p:spPr>
          <a:xfrm>
            <a:off x="3905250" y="1625203"/>
            <a:ext cx="8429625" cy="5018485"/>
          </a:xfrm>
          <a:prstGeom prst="rect">
            <a:avLst/>
          </a:prstGeom>
        </p:spPr>
        <p:txBody>
          <a:bodyPr anchor="b"/>
          <a:lstStyle>
            <a:lvl1pPr>
              <a:defRPr sz="8000"/>
            </a:lvl1pPr>
          </a:lstStyle>
          <a:p>
            <a:pPr/>
            <a:r>
              <a:t>Title Text</a:t>
            </a:r>
          </a:p>
        </p:txBody>
      </p:sp>
      <p:sp>
        <p:nvSpPr>
          <p:cNvPr id="40" name="Shape 40"/>
          <p:cNvSpPr/>
          <p:nvPr>
            <p:ph type="body" sz="quarter" idx="1"/>
          </p:nvPr>
        </p:nvSpPr>
        <p:spPr>
          <a:xfrm>
            <a:off x="3905250" y="6697265"/>
            <a:ext cx="8429625" cy="5018485"/>
          </a:xfrm>
          <a:prstGeom prst="rect">
            <a:avLst/>
          </a:prstGeom>
        </p:spPr>
        <p:txBody>
          <a:bodyPr anchor="t"/>
          <a:lstStyle>
            <a:lvl1pPr marL="0" indent="0" algn="ctr">
              <a:spcBef>
                <a:spcPts val="0"/>
              </a:spcBef>
              <a:buSzTx/>
              <a:buNone/>
              <a:defRPr sz="5000"/>
            </a:lvl1pPr>
            <a:lvl2pPr marL="0" indent="228600" algn="ctr">
              <a:spcBef>
                <a:spcPts val="0"/>
              </a:spcBef>
              <a:buSzTx/>
              <a:buNone/>
              <a:defRPr sz="5000"/>
            </a:lvl2pPr>
            <a:lvl3pPr marL="0" indent="457200" algn="ctr">
              <a:spcBef>
                <a:spcPts val="0"/>
              </a:spcBef>
              <a:buSzTx/>
              <a:buNone/>
              <a:defRPr sz="5000"/>
            </a:lvl3pPr>
            <a:lvl4pPr marL="0" indent="685800" algn="ctr">
              <a:spcBef>
                <a:spcPts val="0"/>
              </a:spcBef>
              <a:buSzTx/>
              <a:buNone/>
              <a:defRPr sz="5000"/>
            </a:lvl4pPr>
            <a:lvl5pPr marL="0" indent="914400" algn="ctr">
              <a:spcBef>
                <a:spcPts val="0"/>
              </a:spcBef>
              <a:buSzTx/>
              <a:buNone/>
              <a:defRPr sz="50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sz="half" idx="1"/>
          </p:nvPr>
        </p:nvSpPr>
        <p:spPr>
          <a:xfrm>
            <a:off x="4833937" y="3893343"/>
            <a:ext cx="14716126" cy="8072439"/>
          </a:xfrm>
          <a:prstGeom prst="rect">
            <a:avLst/>
          </a:prstGeom>
        </p:spPr>
        <p:txBody>
          <a:bodyPr/>
          <a:lstStyle>
            <a:lvl1pPr marL="793750" indent="-793750">
              <a:spcBef>
                <a:spcPts val="5000"/>
              </a:spcBef>
              <a:buBlip>
                <a:blip r:embed="rId2"/>
              </a:buBlip>
              <a:defRPr sz="5000"/>
            </a:lvl1pPr>
            <a:lvl2pPr marL="1365250" indent="-793750">
              <a:spcBef>
                <a:spcPts val="5000"/>
              </a:spcBef>
              <a:buBlip>
                <a:blip r:embed="rId2"/>
              </a:buBlip>
              <a:defRPr sz="5000"/>
            </a:lvl2pPr>
            <a:lvl3pPr marL="1936750" indent="-793750">
              <a:spcBef>
                <a:spcPts val="5000"/>
              </a:spcBef>
              <a:buBlip>
                <a:blip r:embed="rId2"/>
              </a:buBlip>
              <a:defRPr sz="5000"/>
            </a:lvl3pPr>
            <a:lvl4pPr marL="2508250" indent="-793750">
              <a:spcBef>
                <a:spcPts val="5000"/>
              </a:spcBef>
              <a:buBlip>
                <a:blip r:embed="rId2"/>
              </a:buBlip>
              <a:defRPr sz="5000"/>
            </a:lvl4pPr>
            <a:lvl5pPr marL="3079750" indent="-793750">
              <a:spcBef>
                <a:spcPts val="5000"/>
              </a:spcBef>
              <a:buBlip>
                <a:blip r:embed="rId2"/>
              </a:buBlip>
              <a:defRPr sz="5000"/>
            </a:lvl5p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quarter" idx="13"/>
          </p:nvPr>
        </p:nvSpPr>
        <p:spPr>
          <a:xfrm>
            <a:off x="12852796" y="4196953"/>
            <a:ext cx="6675632" cy="8465344"/>
          </a:xfrm>
          <a:prstGeom prst="rect">
            <a:avLst/>
          </a:prstGeom>
          <a:ln w="9525">
            <a:round/>
          </a:ln>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quarter"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4833937" y="1500187"/>
            <a:ext cx="14716126" cy="10715626"/>
          </a:xfrm>
          <a:prstGeom prst="rect">
            <a:avLst/>
          </a:prstGeom>
        </p:spPr>
        <p:txBody>
          <a:bodyPr/>
          <a:lstStyle>
            <a:lvl1pPr marL="793750" indent="-793750">
              <a:spcBef>
                <a:spcPts val="5000"/>
              </a:spcBef>
              <a:buBlip>
                <a:blip r:embed="rId2"/>
              </a:buBlip>
              <a:defRPr sz="5000"/>
            </a:lvl1pPr>
            <a:lvl2pPr marL="1365250" indent="-793750">
              <a:spcBef>
                <a:spcPts val="5000"/>
              </a:spcBef>
              <a:buBlip>
                <a:blip r:embed="rId2"/>
              </a:buBlip>
              <a:defRPr sz="5000"/>
            </a:lvl2pPr>
            <a:lvl3pPr marL="1936750" indent="-793750">
              <a:spcBef>
                <a:spcPts val="5000"/>
              </a:spcBef>
              <a:buBlip>
                <a:blip r:embed="rId2"/>
              </a:buBlip>
              <a:defRPr sz="5000"/>
            </a:lvl3pPr>
            <a:lvl4pPr marL="2508250" indent="-793750">
              <a:spcBef>
                <a:spcPts val="5000"/>
              </a:spcBef>
              <a:buBlip>
                <a:blip r:embed="rId2"/>
              </a:buBlip>
              <a:defRPr sz="5000"/>
            </a:lvl4pPr>
            <a:lvl5pPr marL="3079750" indent="-793750">
              <a:spcBef>
                <a:spcPts val="5000"/>
              </a:spcBef>
              <a:buBlip>
                <a:blip r:embed="rId2"/>
              </a:buBlip>
              <a:defRPr sz="5000"/>
            </a:lvl5p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3275892" y="7057522"/>
            <a:ext cx="6929439" cy="5536407"/>
          </a:xfrm>
          <a:prstGeom prst="rect">
            <a:avLst/>
          </a:prstGeom>
          <a:ln w="9525">
            <a:round/>
          </a:ln>
        </p:spPr>
        <p:txBody>
          <a:bodyPr lIns="91439" tIns="45719" rIns="91439" bIns="45719" anchor="t">
            <a:noAutofit/>
          </a:bodyPr>
          <a:lstStyle/>
          <a:p>
            <a:pPr/>
          </a:p>
        </p:txBody>
      </p:sp>
      <p:sp>
        <p:nvSpPr>
          <p:cNvPr id="84" name="Shape 84"/>
          <p:cNvSpPr/>
          <p:nvPr>
            <p:ph type="pic" sz="quarter" idx="14"/>
          </p:nvPr>
        </p:nvSpPr>
        <p:spPr>
          <a:xfrm rot="21600000">
            <a:off x="13270785" y="1089421"/>
            <a:ext cx="6929438" cy="5536407"/>
          </a:xfrm>
          <a:prstGeom prst="rect">
            <a:avLst/>
          </a:prstGeom>
          <a:ln w="9525">
            <a:round/>
          </a:ln>
        </p:spPr>
        <p:txBody>
          <a:bodyPr lIns="91439" tIns="45719" rIns="91439" bIns="45719" anchor="t">
            <a:noAutofit/>
          </a:bodyPr>
          <a:lstStyle/>
          <a:p>
            <a:pPr/>
          </a:p>
        </p:txBody>
      </p:sp>
      <p:sp>
        <p:nvSpPr>
          <p:cNvPr id="85" name="Shape 85"/>
          <p:cNvSpPr/>
          <p:nvPr>
            <p:ph type="pic" sz="half" idx="15"/>
          </p:nvPr>
        </p:nvSpPr>
        <p:spPr>
          <a:xfrm rot="21600000">
            <a:off x="4155281" y="1089421"/>
            <a:ext cx="8661798" cy="11537158"/>
          </a:xfrm>
          <a:prstGeom prst="rect">
            <a:avLst/>
          </a:prstGeom>
          <a:ln w="9525">
            <a:round/>
          </a:ln>
        </p:spPr>
        <p:txBody>
          <a:bodyPr lIns="91439" tIns="45719" rIns="91439" bIns="45719" anchor="t">
            <a:noAutofit/>
          </a:bodyPr>
          <a:lstStyle/>
          <a:p>
            <a:pPr/>
          </a:p>
        </p:txBody>
      </p:sp>
      <p:sp>
        <p:nvSpPr>
          <p:cNvPr id="86" name="Shape 86"/>
          <p:cNvSpPr/>
          <p:nvPr>
            <p:ph type="sldNum" sz="quarter" idx="2"/>
          </p:nvPr>
        </p:nvSpPr>
        <p:spPr>
          <a:xfrm>
            <a:off x="11916526" y="12930187"/>
            <a:ext cx="549627" cy="608734"/>
          </a:xfrm>
          <a:prstGeom prst="rect">
            <a:avLst/>
          </a:prstGeom>
        </p:spPr>
        <p:txBody>
          <a:bodyPr/>
          <a:lstStyle>
            <a:lvl1pPr algn="ct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4833937" y="285750"/>
            <a:ext cx="14716126" cy="357187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Title Text</a:t>
            </a:r>
          </a:p>
        </p:txBody>
      </p:sp>
      <p:sp>
        <p:nvSpPr>
          <p:cNvPr id="3" name="Shape 3"/>
          <p:cNvSpPr/>
          <p:nvPr>
            <p:ph type="body" idx="1"/>
          </p:nvPr>
        </p:nvSpPr>
        <p:spPr>
          <a:xfrm>
            <a:off x="4833937" y="4143375"/>
            <a:ext cx="7411642" cy="857250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873225" y="12930187"/>
            <a:ext cx="549627" cy="608734"/>
          </a:xfrm>
          <a:prstGeom prst="rect">
            <a:avLst/>
          </a:prstGeom>
          <a:ln w="12700">
            <a:miter lim="400000"/>
          </a:ln>
        </p:spPr>
        <p:txBody>
          <a:bodyPr wrap="none" lIns="71437" tIns="71437" rIns="71437" bIns="71437">
            <a:spAutoFit/>
          </a:bodyPr>
          <a:lstStyle>
            <a:lvl1pPr algn="r">
              <a:defRPr sz="24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1pPr>
      <a:lvl2pPr marL="0" marR="0" indent="2286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2pPr>
      <a:lvl3pPr marL="0" marR="0" indent="4572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3pPr>
      <a:lvl4pPr marL="0" marR="0" indent="6858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4pPr>
      <a:lvl5pPr marL="0" marR="0" indent="9144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5pPr>
      <a:lvl6pPr marL="0" marR="0" indent="11430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6pPr>
      <a:lvl7pPr marL="0" marR="0" indent="13716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7pPr>
      <a:lvl8pPr marL="0" marR="0" indent="16002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8pPr>
      <a:lvl9pPr marL="0" marR="0" indent="1828800" algn="ctr" defTabSz="642937" rtl="0" latinLnBrk="0">
        <a:lnSpc>
          <a:spcPct val="100000"/>
        </a:lnSpc>
        <a:spcBef>
          <a:spcPts val="0"/>
        </a:spcBef>
        <a:spcAft>
          <a:spcPts val="0"/>
        </a:spcAft>
        <a:buClrTx/>
        <a:buSzTx/>
        <a:buFontTx/>
        <a:buNone/>
        <a:tabLst/>
        <a:defRPr b="0" baseline="0" cap="none" i="0" spc="0" strike="noStrike" sz="10000" u="none">
          <a:ln>
            <a:noFill/>
          </a:ln>
          <a:solidFill>
            <a:srgbClr val="FFFFFF"/>
          </a:solidFill>
          <a:uFillTx/>
          <a:latin typeface="+mn-lt"/>
          <a:ea typeface="+mn-ea"/>
          <a:cs typeface="+mn-cs"/>
          <a:sym typeface="Chalkduster"/>
        </a:defRPr>
      </a:lvl9pPr>
    </p:titleStyle>
    <p:bodyStyle>
      <a:lvl1pPr marL="6635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1pPr>
      <a:lvl2pPr marL="11461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2pPr>
      <a:lvl3pPr marL="16287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3pPr>
      <a:lvl4pPr marL="21113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4pPr>
      <a:lvl5pPr marL="25939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5pPr>
      <a:lvl6pPr marL="30765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6pPr>
      <a:lvl7pPr marL="35591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7pPr>
      <a:lvl8pPr marL="40417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8pPr>
      <a:lvl9pPr marL="4524375" marR="0" indent="-663575" algn="l" defTabSz="642937" rtl="0" latinLnBrk="0">
        <a:lnSpc>
          <a:spcPct val="100000"/>
        </a:lnSpc>
        <a:spcBef>
          <a:spcPts val="4500"/>
        </a:spcBef>
        <a:spcAft>
          <a:spcPts val="0"/>
        </a:spcAft>
        <a:buClrTx/>
        <a:buSzPct val="43000"/>
        <a:buFontTx/>
        <a:buBlip>
          <a:blip r:embed="rId3"/>
        </a:buBlip>
        <a:tabLst/>
        <a:defRPr b="0" baseline="0" cap="none" i="0" spc="0" strike="noStrike" sz="4400" u="none">
          <a:ln>
            <a:noFill/>
          </a:ln>
          <a:solidFill>
            <a:srgbClr val="FFFFFF"/>
          </a:solidFill>
          <a:uFillTx/>
          <a:latin typeface="+mn-lt"/>
          <a:ea typeface="+mn-ea"/>
          <a:cs typeface="+mn-cs"/>
          <a:sym typeface="Chalkduster"/>
        </a:defRPr>
      </a:lvl9pPr>
    </p:bodyStyle>
    <p:otherStyle>
      <a:lvl1pPr marL="0" marR="0" indent="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1pPr>
      <a:lvl2pPr marL="0" marR="0" indent="2286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2pPr>
      <a:lvl3pPr marL="0" marR="0" indent="4572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3pPr>
      <a:lvl4pPr marL="0" marR="0" indent="6858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4pPr>
      <a:lvl5pPr marL="0" marR="0" indent="9144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5pPr>
      <a:lvl6pPr marL="0" marR="0" indent="11430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6pPr>
      <a:lvl7pPr marL="0" marR="0" indent="13716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7pPr>
      <a:lvl8pPr marL="0" marR="0" indent="16002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8pPr>
      <a:lvl9pPr marL="0" marR="0" indent="1828800" algn="r" defTabSz="642937"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xfrm>
            <a:off x="4078235" y="3510277"/>
            <a:ext cx="14716126" cy="3571876"/>
          </a:xfrm>
          <a:prstGeom prst="rect">
            <a:avLst/>
          </a:prstGeom>
        </p:spPr>
        <p:txBody>
          <a:bodyPr/>
          <a:lstStyle/>
          <a:p>
            <a:pPr defTabSz="270033">
              <a:defRPr sz="4200"/>
            </a:pPr>
            <a:r>
              <a:t>Class ended with this question:</a:t>
            </a:r>
          </a:p>
          <a:p>
            <a:pPr defTabSz="270033">
              <a:defRPr sz="4200"/>
            </a:pPr>
            <a:r>
              <a:t>Why shouldn't we give the jury all of the available information and let them weed out whats important and whats not?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a:p>
        </p:txBody>
      </p:sp>
      <p:sp>
        <p:nvSpPr>
          <p:cNvPr id="142" name="Shape 142"/>
          <p:cNvSpPr/>
          <p:nvPr>
            <p:ph type="body" sz="half" idx="1"/>
          </p:nvPr>
        </p:nvSpPr>
        <p:spPr>
          <a:prstGeom prst="rect">
            <a:avLst/>
          </a:prstGeom>
        </p:spPr>
        <p:txBody>
          <a:bodyPr/>
          <a:lstStyle/>
          <a:p>
            <a:pPr marL="690562" indent="-690562" defTabSz="559355">
              <a:spcBef>
                <a:spcPts val="4400"/>
              </a:spcBef>
              <a:buBlip>
                <a:blip r:embed="rId2"/>
              </a:buBlip>
              <a:defRPr sz="4350"/>
            </a:pPr>
            <a:r>
              <a:t>FRE 401</a:t>
            </a:r>
          </a:p>
          <a:p>
            <a:pPr marL="690562" indent="-690562" defTabSz="559355">
              <a:spcBef>
                <a:spcPts val="4400"/>
              </a:spcBef>
              <a:buBlip>
                <a:blip r:embed="rId2"/>
              </a:buBlip>
              <a:defRPr sz="4350"/>
            </a:pPr>
            <a:r>
              <a:t>THE TEST OR RELEVANCE. </a:t>
            </a:r>
          </a:p>
          <a:p>
            <a:pPr marL="690562" indent="-690562" defTabSz="559355">
              <a:spcBef>
                <a:spcPts val="4400"/>
              </a:spcBef>
              <a:buBlip>
                <a:blip r:embed="rId2"/>
              </a:buBlip>
              <a:defRPr sz="4350"/>
            </a:pPr>
            <a:r>
              <a:t>EVIDENCE IS RELEVANT IF:</a:t>
            </a:r>
          </a:p>
          <a:p>
            <a:pPr marL="690562" indent="-690562" defTabSz="559355">
              <a:spcBef>
                <a:spcPts val="4400"/>
              </a:spcBef>
              <a:buBlip>
                <a:blip r:embed="rId2"/>
              </a:buBlip>
              <a:defRPr sz="4350"/>
            </a:pPr>
            <a:r>
              <a:t>(a)    IT HAS ANY TENDENCY TO MAKE A FACT MORE OR LESS PROBABLE THEN IT WOULD BE WITHOUT THE EVIDENCE; AND</a:t>
            </a:r>
          </a:p>
          <a:p>
            <a:pPr marL="690562" indent="-690562" defTabSz="559355">
              <a:spcBef>
                <a:spcPts val="4400"/>
              </a:spcBef>
              <a:buBlip>
                <a:blip r:embed="rId2"/>
              </a:buBlip>
              <a:defRPr sz="4350"/>
            </a:pPr>
            <a:r>
              <a:t>(b)     THE FACT IS OF CONSEQUENCE IN DETERMINING THE ACTION.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ctrTitle"/>
          </p:nvPr>
        </p:nvSpPr>
        <p:spPr>
          <a:prstGeom prst="rect">
            <a:avLst/>
          </a:prstGeom>
        </p:spPr>
        <p:txBody>
          <a:bodyPr/>
          <a:lstStyle/>
          <a:p>
            <a:pPr/>
            <a:r>
              <a:t>INFERENCES</a:t>
            </a:r>
          </a:p>
        </p:txBody>
      </p:sp>
      <p:sp>
        <p:nvSpPr>
          <p:cNvPr id="145" name="Shape 145"/>
          <p:cNvSpPr/>
          <p:nvPr>
            <p:ph type="subTitle" sz="quarter" idx="1"/>
          </p:nvPr>
        </p:nvSpPr>
        <p:spPr>
          <a:prstGeom prst="rect">
            <a:avLst/>
          </a:prstGeom>
        </p:spPr>
        <p:txBody>
          <a:bodyPr/>
          <a:lstStyle/>
          <a:p>
            <a:pPr/>
            <a:r>
              <a:t>HOW MANY STEPS/INFERENCES DOES IT TAKE TO GET THERE?</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p>
            <a:pPr defTabSz="450056">
              <a:defRPr sz="7000"/>
            </a:pPr>
            <a:r>
              <a:t>RELEVANCE=</a:t>
            </a:r>
          </a:p>
          <a:p>
            <a:pPr defTabSz="450056">
              <a:defRPr sz="7000"/>
            </a:pPr>
            <a:r>
              <a:t>PROBATIVENESS + MATERIALITY</a:t>
            </a:r>
          </a:p>
        </p:txBody>
      </p:sp>
      <p:sp>
        <p:nvSpPr>
          <p:cNvPr id="148" name="Shape 148"/>
          <p:cNvSpPr/>
          <p:nvPr>
            <p:ph type="body" sz="half" idx="1"/>
          </p:nvPr>
        </p:nvSpPr>
        <p:spPr>
          <a:prstGeom prst="rect">
            <a:avLst/>
          </a:prstGeom>
        </p:spPr>
        <p:txBody>
          <a:bodyPr/>
          <a:lstStyle/>
          <a:p>
            <a:pPr>
              <a:buBlip>
                <a:blip r:embed="rId2"/>
              </a:buBlip>
            </a:pPr>
            <a:r>
              <a:t>PROBATIVE- MUST HAVE “SOME TENDENCY TO POINT IN  DIRECTION GUILT/NOT GUILT</a:t>
            </a:r>
          </a:p>
          <a:p>
            <a:pPr>
              <a:buBlip>
                <a:blip r:embed="rId2"/>
              </a:buBlip>
            </a:pPr>
            <a:r>
              <a:t>MATERIALITY- THE FACT HAS TO BE OF CONSEQUENCE IN DETERMINING THE ACTION.</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p>
            <a:pPr defTabSz="430768">
              <a:defRPr sz="6700"/>
            </a:pPr>
            <a:r>
              <a:t>PROBATIVE</a:t>
            </a:r>
          </a:p>
          <a:p>
            <a:pPr defTabSz="430768">
              <a:defRPr sz="6700"/>
            </a:pPr>
            <a:r>
              <a:t>some tendency to take you in one direction or the other</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ctrTitle"/>
          </p:nvPr>
        </p:nvSpPr>
        <p:spPr>
          <a:prstGeom prst="rect">
            <a:avLst/>
          </a:prstGeom>
        </p:spPr>
        <p:txBody>
          <a:bodyPr/>
          <a:lstStyle/>
          <a:p>
            <a:pPr/>
            <a:r>
              <a:t>MATERIALITY</a:t>
            </a:r>
          </a:p>
        </p:txBody>
      </p:sp>
      <p:sp>
        <p:nvSpPr>
          <p:cNvPr id="153" name="Shape 153"/>
          <p:cNvSpPr/>
          <p:nvPr>
            <p:ph type="subTitle" sz="quarter" idx="1"/>
          </p:nvPr>
        </p:nvSpPr>
        <p:spPr>
          <a:prstGeom prst="rect">
            <a:avLst/>
          </a:prstGeom>
        </p:spPr>
        <p:txBody>
          <a:bodyPr/>
          <a:lstStyle/>
          <a:p>
            <a:pPr/>
            <a:r>
              <a:t>THE FACT HAS TO BE APPLICABLE / MATERIAL TO THE SUBSTANTIVE LAW</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p>
            <a:pPr/>
            <a:r>
              <a:t>MATERIALITY</a:t>
            </a:r>
          </a:p>
        </p:txBody>
      </p:sp>
      <p:sp>
        <p:nvSpPr>
          <p:cNvPr id="156" name="Shape 156"/>
          <p:cNvSpPr/>
          <p:nvPr>
            <p:ph type="body" sz="half" idx="1"/>
          </p:nvPr>
        </p:nvSpPr>
        <p:spPr>
          <a:prstGeom prst="rect">
            <a:avLst/>
          </a:prstGeom>
        </p:spPr>
        <p:txBody>
          <a:bodyPr/>
          <a:lstStyle/>
          <a:p>
            <a:pPr>
              <a:buBlip>
                <a:blip r:embed="rId2"/>
              </a:buBlip>
            </a:pPr>
            <a:r>
              <a:t>IS THIS FACT IMPORTANT TO THE SUBSTANCE OF WHY WE ARE HERE?</a:t>
            </a:r>
          </a:p>
          <a:p>
            <a:pPr>
              <a:buBlip>
                <a:blip r:embed="rId2"/>
              </a:buBlip>
            </a:pPr>
            <a:r>
              <a:t>WHAT IS THE SUBSTANTIVE LAW?</a:t>
            </a:r>
          </a:p>
          <a:p>
            <a:pPr>
              <a:buBlip>
                <a:blip r:embed="rId2"/>
              </a:buBlip>
            </a:pPr>
            <a:r>
              <a:t>WHAT PART OF THE SUBSTANTIVE LAW DOES THIS FACT PERTAIN TO?</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p>
            <a:pPr defTabSz="450056">
              <a:defRPr sz="7000"/>
            </a:pPr>
            <a:r>
              <a:t>FINALLY</a:t>
            </a:r>
          </a:p>
          <a:p>
            <a:pPr defTabSz="450056">
              <a:defRPr sz="7000"/>
            </a:pPr>
            <a:r>
              <a:t>IS THIS INFORMATION RELEVANT?</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p>
            <a:pPr defTabSz="334327">
              <a:defRPr sz="5200"/>
            </a:pPr>
            <a:r>
              <a:t>FRE 104(b)</a:t>
            </a:r>
          </a:p>
          <a:p>
            <a:pPr defTabSz="334327">
              <a:defRPr sz="5200"/>
            </a:pPr>
            <a:r>
              <a:t>RELEVANCE THAT DEPENDS ON A FACT</a:t>
            </a:r>
          </a:p>
        </p:txBody>
      </p:sp>
      <p:sp>
        <p:nvSpPr>
          <p:cNvPr id="161" name="Shape 161"/>
          <p:cNvSpPr/>
          <p:nvPr>
            <p:ph type="body" sz="half" idx="1"/>
          </p:nvPr>
        </p:nvSpPr>
        <p:spPr>
          <a:xfrm>
            <a:off x="3246962" y="3011690"/>
            <a:ext cx="14716126" cy="8072439"/>
          </a:xfrm>
          <a:prstGeom prst="rect">
            <a:avLst/>
          </a:prstGeom>
        </p:spPr>
        <p:txBody>
          <a:bodyPr/>
          <a:lstStyle/>
          <a:p>
            <a:pPr>
              <a:buBlip>
                <a:blip r:embed="rId2"/>
              </a:buBlip>
            </a:pPr>
            <a:r>
              <a:t>CONDITIONAL RELEVANCE</a:t>
            </a:r>
          </a:p>
          <a:p>
            <a:pPr>
              <a:buBlip>
                <a:blip r:embed="rId2"/>
              </a:buBlip>
            </a:pPr>
            <a:r>
              <a:t>THERE MUST BE A PRELIMINARY DETERMINATION THAT THERE IS SUFFICIENT EVIDENCE THAT THE JURY COULD REASONABLY FIND BY A PREPONDERANCE OF THE EVIDENCE THAT THE CONDITIONED FACT EXISTS.</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xfrm>
            <a:off x="5085838" y="3459897"/>
            <a:ext cx="14716126" cy="3571876"/>
          </a:xfrm>
          <a:prstGeom prst="rect">
            <a:avLst/>
          </a:prstGeom>
        </p:spPr>
        <p:txBody>
          <a:bodyPr/>
          <a:lstStyle/>
          <a:p>
            <a:pPr defTabSz="270033">
              <a:defRPr sz="4200"/>
            </a:pPr>
            <a:r>
              <a:t>HOW MANY INFERENCES DOES IT TAKE TO GET TO ITS PROBATIVE VALUE?</a:t>
            </a:r>
          </a:p>
          <a:p>
            <a:pPr defTabSz="270033">
              <a:defRPr sz="4200"/>
            </a:pPr>
            <a:r>
              <a:t>(Asking this question might help you get to the condition that makes your evidence relevant.)</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ctrTitle"/>
          </p:nvPr>
        </p:nvSpPr>
        <p:spPr>
          <a:prstGeom prst="rect">
            <a:avLst/>
          </a:prstGeom>
        </p:spPr>
        <p:txBody>
          <a:bodyPr/>
          <a:lstStyle/>
          <a:p>
            <a:pPr/>
            <a:r>
              <a:t>FRE 403</a:t>
            </a:r>
          </a:p>
        </p:txBody>
      </p:sp>
      <p:sp>
        <p:nvSpPr>
          <p:cNvPr id="166" name="Shape 166"/>
          <p:cNvSpPr/>
          <p:nvPr>
            <p:ph type="subTitle" sz="quarter" idx="1"/>
          </p:nvPr>
        </p:nvSpPr>
        <p:spPr>
          <a:prstGeom prst="rect">
            <a:avLst/>
          </a:prstGeom>
        </p:spPr>
        <p:txBody>
          <a:bodyPr/>
          <a:lstStyle/>
          <a:p>
            <a:pPr/>
            <a:r>
              <a:t>PROBATIVE VALUE V. SUBSTANTIAL RISK OF UNFAIR PREJUDICE</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prstGeom prst="rect">
            <a:avLst/>
          </a:prstGeom>
        </p:spPr>
        <p:txBody>
          <a:bodyPr/>
          <a:lstStyle/>
          <a:p>
            <a:pPr defTabSz="450056">
              <a:defRPr sz="7000"/>
            </a:pPr>
            <a:r>
              <a:t>What is the jury?</a:t>
            </a:r>
          </a:p>
          <a:p>
            <a:pPr defTabSz="450056">
              <a:defRPr sz="7000"/>
            </a:pPr>
            <a:r>
              <a:t>Who are these people and why are they here?</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body" idx="1"/>
          </p:nvPr>
        </p:nvSpPr>
        <p:spPr>
          <a:prstGeom prst="rect">
            <a:avLst/>
          </a:prstGeom>
        </p:spPr>
        <p:txBody>
          <a:bodyPr/>
          <a:lstStyle/>
          <a:p>
            <a:pPr>
              <a:buBlip>
                <a:blip r:embed="rId2"/>
              </a:buBlip>
            </a:pPr>
            <a:r>
              <a:t>FRE 401 RELEVANCE = PROBATIVE + MATERIAL, BUT</a:t>
            </a:r>
          </a:p>
          <a:p>
            <a:pPr>
              <a:buBlip>
                <a:blip r:embed="rId2"/>
              </a:buBlip>
            </a:pPr>
            <a:r>
              <a:t>FRE 402 ALLOWS YOU TO MOVE TO </a:t>
            </a:r>
          </a:p>
          <a:p>
            <a:pPr>
              <a:buBlip>
                <a:blip r:embed="rId2"/>
              </a:buBlip>
            </a:pPr>
            <a:r>
              <a:t>FRE 403 EVEN IF RELEVANT INADMISSIBLE IF PROBATIVE VALUE IS OUTWEIGHED BY SUBSTANTIAL UNFAIR PREJUDICE</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p:nvPr>
        </p:nvSpPr>
        <p:spPr>
          <a:prstGeom prst="rect">
            <a:avLst/>
          </a:prstGeom>
        </p:spPr>
        <p:txBody>
          <a:bodyPr/>
          <a:lstStyle>
            <a:lvl1pPr defTabSz="456485">
              <a:defRPr sz="7100"/>
            </a:lvl1pPr>
          </a:lstStyle>
          <a:p>
            <a:pPr/>
            <a:r>
              <a:t>TEST THE PROBATIVE VALUE OF DEFENDANT’S FLIGHT</a:t>
            </a:r>
          </a:p>
        </p:txBody>
      </p:sp>
      <p:sp>
        <p:nvSpPr>
          <p:cNvPr id="171" name="Shape 171"/>
          <p:cNvSpPr/>
          <p:nvPr>
            <p:ph type="body" sz="half" idx="1"/>
          </p:nvPr>
        </p:nvSpPr>
        <p:spPr>
          <a:prstGeom prst="rect">
            <a:avLst/>
          </a:prstGeom>
        </p:spPr>
        <p:txBody>
          <a:bodyPr/>
          <a:lstStyle/>
          <a:p>
            <a:pPr lvl="1" marL="1064894" indent="-619125" defTabSz="501491">
              <a:spcBef>
                <a:spcPts val="3900"/>
              </a:spcBef>
              <a:buBlip>
                <a:blip r:embed="rId2"/>
              </a:buBlip>
              <a:defRPr sz="3900"/>
            </a:pPr>
            <a:r>
              <a:t>1- EXAMINE DEF’S BEHAVIOR UP TO HER FLIGHT</a:t>
            </a:r>
          </a:p>
          <a:p>
            <a:pPr lvl="1" marL="1064894" indent="-619125" defTabSz="501491">
              <a:spcBef>
                <a:spcPts val="3900"/>
              </a:spcBef>
              <a:buBlip>
                <a:blip r:embed="rId2"/>
              </a:buBlip>
              <a:defRPr sz="3900"/>
            </a:pPr>
            <a:r>
              <a:t>2- BEHAVIOR FROM FLIGHT TO CONSCIOUSNESS OF GUILT</a:t>
            </a:r>
          </a:p>
          <a:p>
            <a:pPr lvl="1" marL="1064894" indent="-619125" defTabSz="501491">
              <a:spcBef>
                <a:spcPts val="3900"/>
              </a:spcBef>
              <a:buBlip>
                <a:blip r:embed="rId2"/>
              </a:buBlip>
              <a:defRPr sz="3900"/>
            </a:pPr>
            <a:r>
              <a:t>3- FROM CONSCIOUSNESS OF GUILT TO CONSCIOUSNESS OF GUILT CONCERNING THIS CRIME</a:t>
            </a:r>
          </a:p>
          <a:p>
            <a:pPr lvl="1" marL="1064894" indent="-619125" defTabSz="501491">
              <a:spcBef>
                <a:spcPts val="3900"/>
              </a:spcBef>
              <a:buBlip>
                <a:blip r:embed="rId2"/>
              </a:buBlip>
              <a:defRPr sz="3900"/>
            </a:pPr>
            <a:r>
              <a:t>4- FROM CONSCIEOUS OF GUILT OF THIS CRIME TO ACTUALLY BEING GUILTY OF THIS CRIME.</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title"/>
          </p:nvPr>
        </p:nvSpPr>
        <p:spPr>
          <a:prstGeom prst="rect">
            <a:avLst/>
          </a:prstGeom>
        </p:spPr>
        <p:txBody>
          <a:bodyPr/>
          <a:lstStyle>
            <a:lvl1pPr defTabSz="450056">
              <a:defRPr sz="7000"/>
            </a:lvl1pPr>
          </a:lstStyle>
          <a:p>
            <a:pPr/>
            <a:r>
              <a:t>AFTER THE FLIGHT TEST YOU GO RIGHT BACK TO THE FRE 403 TEST</a:t>
            </a:r>
          </a:p>
        </p:txBody>
      </p:sp>
      <p:sp>
        <p:nvSpPr>
          <p:cNvPr id="174" name="Shape 174"/>
          <p:cNvSpPr/>
          <p:nvPr>
            <p:ph type="body" sz="half" idx="1"/>
          </p:nvPr>
        </p:nvSpPr>
        <p:spPr>
          <a:prstGeom prst="rect">
            <a:avLst/>
          </a:prstGeom>
        </p:spPr>
        <p:txBody>
          <a:bodyPr/>
          <a:lstStyle>
            <a:lvl1pPr>
              <a:buBlip>
                <a:blip r:embed="rId2"/>
              </a:buBlip>
            </a:lvl1pPr>
          </a:lstStyle>
          <a:p>
            <a:pPr/>
            <a:r>
              <a:t>IS THE PROBATIVE VALUE OF HER FLIGHT SUBSTANTIALLY OUTWEIGHED BY ITS UNFAIR PREJUDICE, ECT. </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ph type="ctrTitle"/>
          </p:nvPr>
        </p:nvSpPr>
        <p:spPr>
          <a:prstGeom prst="rect">
            <a:avLst/>
          </a:prstGeom>
        </p:spPr>
        <p:txBody>
          <a:bodyPr/>
          <a:lstStyle/>
          <a:p>
            <a:pPr/>
            <a:r>
              <a:t>DNA Evidence</a:t>
            </a:r>
          </a:p>
        </p:txBody>
      </p:sp>
      <p:sp>
        <p:nvSpPr>
          <p:cNvPr id="177" name="Shape 177"/>
          <p:cNvSpPr/>
          <p:nvPr>
            <p:ph type="subTitle" sz="quarter" idx="1"/>
          </p:nvPr>
        </p:nvSpPr>
        <p:spPr>
          <a:prstGeom prst="rect">
            <a:avLst/>
          </a:prstGeom>
        </p:spPr>
        <p:txBody>
          <a:bodyPr/>
          <a:lstStyle/>
          <a:p>
            <a:pPr/>
            <a:r>
              <a:t>Why do we accept this type of evidence?</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title"/>
          </p:nvPr>
        </p:nvSpPr>
        <p:spPr>
          <a:prstGeom prst="rect">
            <a:avLst/>
          </a:prstGeom>
        </p:spPr>
        <p:txBody>
          <a:bodyPr/>
          <a:lstStyle/>
          <a:p>
            <a:pPr defTabSz="591502">
              <a:defRPr sz="9200"/>
            </a:pPr>
            <a:r>
              <a:t>But </a:t>
            </a:r>
          </a:p>
          <a:p>
            <a:pPr defTabSz="591502">
              <a:defRPr sz="9200"/>
            </a:pPr>
            <a:r>
              <a:t>DNA Mixture Evidence</a:t>
            </a:r>
          </a:p>
        </p:txBody>
      </p:sp>
      <p:sp>
        <p:nvSpPr>
          <p:cNvPr id="180" name="Shape 180"/>
          <p:cNvSpPr/>
          <p:nvPr>
            <p:ph type="body" sz="half" idx="1"/>
          </p:nvPr>
        </p:nvSpPr>
        <p:spPr>
          <a:prstGeom prst="rect">
            <a:avLst/>
          </a:prstGeom>
        </p:spPr>
        <p:txBody>
          <a:bodyPr/>
          <a:lstStyle/>
          <a:p>
            <a:pPr>
              <a:buBlip>
                <a:blip r:embed="rId2"/>
              </a:buBlip>
            </a:pPr>
          </a:p>
        </p:txBody>
      </p:sp>
      <p:sp>
        <p:nvSpPr>
          <p:cNvPr id="181" name="Shape 181"/>
          <p:cNvSpPr/>
          <p:nvPr/>
        </p:nvSpPr>
        <p:spPr>
          <a:xfrm>
            <a:off x="-284187" y="3794810"/>
            <a:ext cx="24148388" cy="9531109"/>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r>
              <a:t>When some of the more complex mixtures were re-interpreted using the new guidelines, it was discovered that there could be vast differences in the statistical conclusions.  In fact, it was now quite possible that a sample previously reported as an inclusion (meaning the person of interest was found to be included as a contributor to the mixture) might very well now be reported as inconclusive (meaning that the lab could no longer include the same person of interest as a contributor to the mixture).   </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p>
            <a:pPr/>
            <a:r>
              <a:t>Video Clip 8</a:t>
            </a:r>
          </a:p>
          <a:p>
            <a:pPr/>
            <a:r>
              <a:t>The confession</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p:nvPr>
        </p:nvSpPr>
        <p:spPr>
          <a:prstGeom prst="rect">
            <a:avLst/>
          </a:prstGeom>
        </p:spPr>
        <p:txBody>
          <a:bodyPr/>
          <a:lstStyle/>
          <a:p>
            <a:pPr/>
            <a:r>
              <a:t>STIPULATIONS DEFINED</a:t>
            </a:r>
          </a:p>
        </p:txBody>
      </p:sp>
      <p:sp>
        <p:nvSpPr>
          <p:cNvPr id="186" name="Shape 186"/>
          <p:cNvSpPr/>
          <p:nvPr>
            <p:ph type="body" sz="half" idx="1"/>
          </p:nvPr>
        </p:nvSpPr>
        <p:spPr>
          <a:prstGeom prst="rect">
            <a:avLst/>
          </a:prstGeom>
        </p:spPr>
        <p:txBody>
          <a:bodyPr/>
          <a:lstStyle/>
          <a:p>
            <a:pPr>
              <a:buBlip>
                <a:blip r:embed="rId2"/>
              </a:buBlip>
            </a:pPr>
            <a:r>
              <a:t>ANY AGREEMENT MADE ( MOSTLY IN WRITING) BETWEEN ATTORNEYS ON OPPOSING SIDES REGULATING ANY MATTER INCIDENTAL TO THE PROCEEDING OR TRIAL OVER WHICH THEY HAVE JURISDICTION </a:t>
            </a:r>
          </a:p>
          <a:p>
            <a:pPr lvl="7" marL="4794250" indent="-793750">
              <a:spcBef>
                <a:spcPts val="5000"/>
              </a:spcBef>
              <a:buBlip>
                <a:blip r:embed="rId2"/>
              </a:buBlip>
              <a:defRPr sz="5000"/>
            </a:pPr>
            <a:r>
              <a:t>BLACK’S LAW DICTIONARY</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p:nvPr>
        </p:nvSpPr>
        <p:spPr>
          <a:prstGeom prst="rect">
            <a:avLst/>
          </a:prstGeom>
        </p:spPr>
        <p:txBody>
          <a:bodyPr/>
          <a:lstStyle/>
          <a:p>
            <a:pPr/>
            <a:r>
              <a:t>OLD CHIEF</a:t>
            </a:r>
          </a:p>
        </p:txBody>
      </p:sp>
      <p:sp>
        <p:nvSpPr>
          <p:cNvPr id="189" name="Shape 189"/>
          <p:cNvSpPr/>
          <p:nvPr>
            <p:ph type="body" sz="half" idx="1"/>
          </p:nvPr>
        </p:nvSpPr>
        <p:spPr>
          <a:prstGeom prst="rect">
            <a:avLst/>
          </a:prstGeom>
        </p:spPr>
        <p:txBody>
          <a:bodyPr/>
          <a:lstStyle/>
          <a:p>
            <a:pPr>
              <a:buBlip>
                <a:blip r:embed="rId2"/>
              </a:buBlip>
            </a:pPr>
            <a:r>
              <a:t>PROSECUTION WANTED TO INTRODUCE DEF’S ENTIRE RECORD OF PREVIOUS CRIMINAL CONVICTION</a:t>
            </a:r>
          </a:p>
          <a:p>
            <a:pPr>
              <a:buBlip>
                <a:blip r:embed="rId2"/>
              </a:buBlip>
            </a:pPr>
            <a:r>
              <a:t>DEFENDANT SAID NO IT WOULD BE TOO PREJUDICIAL </a:t>
            </a:r>
          </a:p>
          <a:p>
            <a:pPr>
              <a:buBlip>
                <a:blip r:embed="rId2"/>
              </a:buBlip>
            </a:pPr>
            <a:r>
              <a:t>THESE ARE 2 OPPOSING VIEWS</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p:nvPr>
        </p:nvSpPr>
        <p:spPr>
          <a:prstGeom prst="rect">
            <a:avLst/>
          </a:prstGeom>
        </p:spPr>
        <p:txBody>
          <a:bodyPr/>
          <a:lstStyle/>
          <a:p>
            <a:pPr/>
            <a:r>
              <a:t>QUESTION FOR THE COURT</a:t>
            </a:r>
          </a:p>
        </p:txBody>
      </p:sp>
      <p:sp>
        <p:nvSpPr>
          <p:cNvPr id="192" name="Shape 192"/>
          <p:cNvSpPr/>
          <p:nvPr>
            <p:ph type="body" sz="half" idx="1"/>
          </p:nvPr>
        </p:nvSpPr>
        <p:spPr>
          <a:prstGeom prst="rect">
            <a:avLst/>
          </a:prstGeom>
        </p:spPr>
        <p:txBody>
          <a:bodyPr/>
          <a:lstStyle/>
          <a:p>
            <a:pPr marL="777875" indent="-777875" defTabSz="630078">
              <a:spcBef>
                <a:spcPts val="4900"/>
              </a:spcBef>
              <a:buBlip>
                <a:blip r:embed="rId2"/>
              </a:buBlip>
              <a:defRPr sz="4900"/>
            </a:pPr>
            <a:r>
              <a:t>WHETHER THE RISK OF INACCURATE FACT-FINDING BY THE JURY WILL BE INCREASED MORE BY THE RECEPTION OF THIS EVIDENCE THAN IT WOULD BE BY THE EXCLUSION OF THIS EVIDENCE?</a:t>
            </a:r>
          </a:p>
          <a:p>
            <a:pPr marL="777875" indent="-777875" defTabSz="630078">
              <a:spcBef>
                <a:spcPts val="4900"/>
              </a:spcBef>
              <a:buBlip>
                <a:blip r:embed="rId2"/>
              </a:buBlip>
              <a:defRPr sz="4900"/>
            </a:pPr>
            <a:r>
              <a:t>WHILE THIS IS THE QUESTION THE COURT ASKED IN JACKSON, IT IS APPLICABLE HERE. </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body" idx="1"/>
          </p:nvPr>
        </p:nvSpPr>
        <p:spPr>
          <a:prstGeom prst="rect">
            <a:avLst/>
          </a:prstGeom>
        </p:spPr>
        <p:txBody>
          <a:bodyPr/>
          <a:lstStyle/>
          <a:p>
            <a:pPr>
              <a:buBlip>
                <a:blip r:embed="rId2"/>
              </a:buBlip>
            </a:pPr>
            <a:r>
              <a:t>THE SUBSTANTIVE LAW OF THE CASE AT TRIAL</a:t>
            </a:r>
          </a:p>
          <a:p>
            <a:pPr>
              <a:buBlip>
                <a:blip r:embed="rId2"/>
              </a:buBlip>
            </a:pPr>
            <a:r>
              <a:t> THE LAW HE WAS CHARGED WITH PROHIBITS A PERSON FROM CARRYING A WEAPON IF THAT PERSON WAS PREVIOUSLY CONVICTED OF A CRIME PUNISHABLE BY IMPRISONMENT FOR A TERM EXCEEDING ONE YEAR.</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4478081" y="2302266"/>
            <a:ext cx="14716126" cy="3571876"/>
          </a:xfrm>
          <a:prstGeom prst="rect">
            <a:avLst/>
          </a:prstGeom>
        </p:spPr>
        <p:txBody>
          <a:bodyPr/>
          <a:lstStyle/>
          <a:p>
            <a:pPr defTabSz="270033">
              <a:defRPr sz="4200"/>
            </a:pPr>
            <a:r>
              <a:t>VIDEO CLIP 1</a:t>
            </a:r>
          </a:p>
          <a:p>
            <a:pPr defTabSz="270033">
              <a:defRPr sz="4200"/>
            </a:pPr>
            <a:r>
              <a:t>Think about the jury.</a:t>
            </a:r>
          </a:p>
          <a:p>
            <a:pPr defTabSz="270033">
              <a:defRPr sz="4200"/>
            </a:pPr>
            <a:r>
              <a:t>Think about the evidence.</a:t>
            </a:r>
          </a:p>
          <a:p>
            <a:pPr defTabSz="270033">
              <a:defRPr sz="4200"/>
            </a:pPr>
            <a:r>
              <a:t>list the evidence.</a:t>
            </a:r>
          </a:p>
          <a:p>
            <a:pPr defTabSz="270033">
              <a:defRPr sz="4200"/>
            </a:pPr>
            <a:r>
              <a:t>Think about the people involved. </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prstGeom prst="rect">
            <a:avLst/>
          </a:prstGeom>
        </p:spPr>
        <p:txBody>
          <a:bodyPr/>
          <a:lstStyle>
            <a:lvl1pPr defTabSz="540067">
              <a:defRPr sz="8400"/>
            </a:lvl1pPr>
          </a:lstStyle>
          <a:p>
            <a:pPr/>
            <a:r>
              <a:t>OLD CHIEF HAS A PRIOR FELONY CONVICTION</a:t>
            </a:r>
          </a:p>
        </p:txBody>
      </p:sp>
      <p:sp>
        <p:nvSpPr>
          <p:cNvPr id="197" name="Shape 197"/>
          <p:cNvSpPr/>
          <p:nvPr>
            <p:ph type="body" sz="half" idx="1"/>
          </p:nvPr>
        </p:nvSpPr>
        <p:spPr>
          <a:prstGeom prst="rect">
            <a:avLst/>
          </a:prstGeom>
        </p:spPr>
        <p:txBody>
          <a:bodyPr/>
          <a:lstStyle/>
          <a:p>
            <a:pPr>
              <a:buBlip>
                <a:blip r:embed="rId2"/>
              </a:buBlip>
            </a:pPr>
            <a:r>
              <a:t>PREVIOUS CONVICTION - FELONY ASSAULT WITH SERIOUS BODILY INJURY</a:t>
            </a:r>
          </a:p>
          <a:p>
            <a:pPr>
              <a:buBlip>
                <a:blip r:embed="rId2"/>
              </a:buBlip>
            </a:pPr>
            <a:r>
              <a:t>THIS CASE - ASSAULT WITH A DANGEROUS WEAPON, USING A FIREARM AS A CRIME OF VIOLENCE</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title"/>
          </p:nvPr>
        </p:nvSpPr>
        <p:spPr>
          <a:prstGeom prst="rect">
            <a:avLst/>
          </a:prstGeom>
        </p:spPr>
        <p:txBody>
          <a:bodyPr/>
          <a:lstStyle/>
          <a:p>
            <a:pPr/>
            <a:r>
              <a:t>THE PROBLEM</a:t>
            </a:r>
          </a:p>
        </p:txBody>
      </p:sp>
      <p:sp>
        <p:nvSpPr>
          <p:cNvPr id="200" name="Shape 200"/>
          <p:cNvSpPr/>
          <p:nvPr>
            <p:ph type="body" sz="half" idx="1"/>
          </p:nvPr>
        </p:nvSpPr>
        <p:spPr>
          <a:prstGeom prst="rect">
            <a:avLst/>
          </a:prstGeom>
        </p:spPr>
        <p:txBody>
          <a:bodyPr/>
          <a:lstStyle/>
          <a:p>
            <a:pPr marL="666750" indent="-666750" defTabSz="540067">
              <a:spcBef>
                <a:spcPts val="4200"/>
              </a:spcBef>
              <a:buBlip>
                <a:blip r:embed="rId2"/>
              </a:buBlip>
              <a:defRPr sz="4200"/>
            </a:pPr>
            <a:r>
              <a:t>THE PROSECUTOR WANTED TO PUT IN  EVIDENCE - DEF WAS CONVICTED IN 1988 OF KNOWINGLY &amp; UNLAWFULLY ASSAULTING RORY D WHICH RESULTED IN SERIOUS BODILY INJURY FOR WHICH THE DEFENDANT WAS SENTENCED TO 5 YEARS</a:t>
            </a:r>
          </a:p>
          <a:p>
            <a:pPr marL="666750" indent="-666750" defTabSz="540067">
              <a:spcBef>
                <a:spcPts val="4200"/>
              </a:spcBef>
              <a:buBlip>
                <a:blip r:embed="rId2"/>
              </a:buBlip>
              <a:defRPr sz="4200"/>
            </a:pPr>
            <a:r>
              <a:t>DEF OBJECTED AND SUGGESTED A STIPULATION</a:t>
            </a:r>
          </a:p>
          <a:p>
            <a:pPr marL="666750" indent="-666750" defTabSz="540067">
              <a:spcBef>
                <a:spcPts val="4200"/>
              </a:spcBef>
              <a:buBlip>
                <a:blip r:embed="rId2"/>
              </a:buBlip>
              <a:defRPr sz="4200"/>
            </a:pPr>
            <a:r>
              <a:t>THE PROSECUTION REFUSED THE STIPULATION</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title"/>
          </p:nvPr>
        </p:nvSpPr>
        <p:spPr>
          <a:prstGeom prst="rect">
            <a:avLst/>
          </a:prstGeom>
        </p:spPr>
        <p:txBody>
          <a:bodyPr/>
          <a:lstStyle>
            <a:lvl1pPr defTabSz="495061">
              <a:defRPr sz="7700"/>
            </a:lvl1pPr>
          </a:lstStyle>
          <a:p>
            <a:pPr/>
            <a:r>
              <a:t>DEFENDANT’S SUGGESTED STIPULATION</a:t>
            </a:r>
          </a:p>
        </p:txBody>
      </p:sp>
      <p:sp>
        <p:nvSpPr>
          <p:cNvPr id="203" name="Shape 203"/>
          <p:cNvSpPr/>
          <p:nvPr>
            <p:ph type="body" sz="half" idx="1"/>
          </p:nvPr>
        </p:nvSpPr>
        <p:spPr>
          <a:prstGeom prst="rect">
            <a:avLst/>
          </a:prstGeom>
        </p:spPr>
        <p:txBody>
          <a:bodyPr/>
          <a:lstStyle>
            <a:lvl1pPr>
              <a:buBlip>
                <a:blip r:embed="rId2"/>
              </a:buBlip>
            </a:lvl1pPr>
          </a:lstStyle>
          <a:p>
            <a:pPr/>
            <a:r>
              <a:t>DEFENDANT WAS PREVIOUSLY CONVICTED OF A CRIME WHICH WAS PUNISHABLE WITH A TERM OF IMPRISONMENT EXCEEDING 1 YEAR</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title"/>
          </p:nvPr>
        </p:nvSpPr>
        <p:spPr>
          <a:prstGeom prst="rect">
            <a:avLst/>
          </a:prstGeom>
        </p:spPr>
        <p:txBody>
          <a:bodyPr/>
          <a:lstStyle/>
          <a:p>
            <a:pPr/>
            <a:r>
              <a:t>APPEALS COURT ISSUE</a:t>
            </a:r>
          </a:p>
        </p:txBody>
      </p:sp>
      <p:sp>
        <p:nvSpPr>
          <p:cNvPr id="206" name="Shape 206"/>
          <p:cNvSpPr/>
          <p:nvPr>
            <p:ph type="body" sz="half" idx="1"/>
          </p:nvPr>
        </p:nvSpPr>
        <p:spPr>
          <a:prstGeom prst="rect">
            <a:avLst/>
          </a:prstGeom>
        </p:spPr>
        <p:txBody>
          <a:bodyPr/>
          <a:lstStyle/>
          <a:p>
            <a:pPr marL="650875" indent="-650875" defTabSz="527208">
              <a:spcBef>
                <a:spcPts val="4100"/>
              </a:spcBef>
              <a:buBlip>
                <a:blip r:embed="rId2"/>
              </a:buBlip>
              <a:defRPr sz="4100"/>
            </a:pPr>
            <a:r>
              <a:t>DID THE JUDGE ABUSE HIS DISCRETION IF IT REFUSES AN OFFER TO STIPULATE AND ALLOWS THE FULL RECORD INTO EVIDENCE WHEN THE NAME OR NATURE OF THE PRIOR CRIME RAISES THE RISK THAT THE VERDICT WILL BE TAINTED BY IMPROPER CONSIDERATIONS BY THE JURY AND WHEN THE PURPOSE OF THE EVIDENCE IS SOLELY TO PROVE THE ELEMENT OF PRIOR CONVICTION?</a:t>
            </a:r>
          </a:p>
          <a:p>
            <a:pPr marL="650875" indent="-650875" defTabSz="527208">
              <a:spcBef>
                <a:spcPts val="4100"/>
              </a:spcBef>
              <a:buBlip>
                <a:blip r:embed="rId2"/>
              </a:buBlip>
              <a:defRPr sz="4100"/>
            </a:pPr>
            <a:r>
              <a:t>BASICALLY THE SAME QUESTION ASKED IN JACKSON</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title"/>
          </p:nvPr>
        </p:nvSpPr>
        <p:spPr>
          <a:prstGeom prst="rect">
            <a:avLst/>
          </a:prstGeom>
        </p:spPr>
        <p:txBody>
          <a:bodyPr/>
          <a:lstStyle>
            <a:lvl1pPr defTabSz="450056">
              <a:defRPr sz="7000"/>
            </a:lvl1pPr>
          </a:lstStyle>
          <a:p>
            <a:pPr/>
            <a:r>
              <a:t>DEFENDANT ARGUES THIS EVIDENCE IS IRRELEVANT .</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ph type="title"/>
          </p:nvPr>
        </p:nvSpPr>
        <p:spPr>
          <a:prstGeom prst="rect">
            <a:avLst/>
          </a:prstGeom>
        </p:spPr>
        <p:txBody>
          <a:bodyPr/>
          <a:lstStyle>
            <a:lvl1pPr defTabSz="636508">
              <a:defRPr sz="9900"/>
            </a:lvl1pPr>
          </a:lstStyle>
          <a:p>
            <a:pPr/>
            <a:r>
              <a:t>COURT SAYS THAT IS A LEGAL FANTASY</a:t>
            </a:r>
          </a:p>
        </p:txBody>
      </p:sp>
      <p:sp>
        <p:nvSpPr>
          <p:cNvPr id="211" name="Shape 211"/>
          <p:cNvSpPr/>
          <p:nvPr>
            <p:ph type="body" sz="half" idx="1"/>
          </p:nvPr>
        </p:nvSpPr>
        <p:spPr>
          <a:prstGeom prst="rect">
            <a:avLst/>
          </a:prstGeom>
        </p:spPr>
        <p:txBody>
          <a:bodyPr/>
          <a:lstStyle/>
          <a:p>
            <a:pPr marL="777875" indent="-777875" defTabSz="630078">
              <a:spcBef>
                <a:spcPts val="4900"/>
              </a:spcBef>
              <a:buBlip>
                <a:blip r:embed="rId2"/>
              </a:buBlip>
              <a:defRPr sz="4900"/>
            </a:pPr>
            <a:r>
              <a:t>THE INFO IS RELEVANT. IT PUTS DEF IN THAT CATEGORY OF SUB HUMANS WHO COMIT VIOLENT CRIMES. THATS WHY THE BUMP UP IN THE FIRST PLACE.</a:t>
            </a:r>
          </a:p>
          <a:p>
            <a:pPr marL="777875" indent="-777875" defTabSz="630078">
              <a:spcBef>
                <a:spcPts val="4900"/>
              </a:spcBef>
              <a:buBlip>
                <a:blip r:embed="rId2"/>
              </a:buBlip>
              <a:defRPr sz="4900"/>
            </a:pPr>
            <a:r>
              <a:t> BUT THE TRUTH OF THE MATTER IS THAT THIS KIND OF EVIDENCE MAY INVOLVE OTHER BARS TO IT’S ADMISSION. </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ph type="title"/>
          </p:nvPr>
        </p:nvSpPr>
        <p:spPr>
          <a:prstGeom prst="rect">
            <a:avLst/>
          </a:prstGeom>
        </p:spPr>
        <p:txBody>
          <a:bodyPr/>
          <a:lstStyle/>
          <a:p>
            <a:pPr/>
            <a:r>
              <a:t>STATUTES INVOLVED</a:t>
            </a:r>
          </a:p>
        </p:txBody>
      </p:sp>
      <p:sp>
        <p:nvSpPr>
          <p:cNvPr id="214" name="Shape 214"/>
          <p:cNvSpPr/>
          <p:nvPr>
            <p:ph type="body" sz="half" idx="1"/>
          </p:nvPr>
        </p:nvSpPr>
        <p:spPr>
          <a:prstGeom prst="rect">
            <a:avLst/>
          </a:prstGeom>
        </p:spPr>
        <p:txBody>
          <a:bodyPr/>
          <a:lstStyle/>
          <a:p>
            <a:pPr>
              <a:buBlip>
                <a:blip r:embed="rId2"/>
              </a:buBlip>
            </a:pPr>
            <a:r>
              <a:t>FRE 401 - IS IT RELEVANT</a:t>
            </a:r>
          </a:p>
          <a:p>
            <a:pPr>
              <a:buBlip>
                <a:blip r:embed="rId2"/>
              </a:buBlip>
            </a:pPr>
            <a:r>
              <a:t>FRE 402 - CAN WE LOOK AT OTHER STATUTES, RULES, CONSTITUTION</a:t>
            </a:r>
          </a:p>
          <a:p>
            <a:pPr>
              <a:buBlip>
                <a:blip r:embed="rId2"/>
              </a:buBlip>
            </a:pPr>
            <a:r>
              <a:t>403- PROBATIVE V. PREJUDICE, UNDUE DELAY CONFUSION ECT.</a:t>
            </a:r>
          </a:p>
          <a:p>
            <a:pPr>
              <a:buBlip>
                <a:blip r:embed="rId2"/>
              </a:buBlip>
            </a:pPr>
            <a:r>
              <a:t>FRE 102- PURPOSE OF THE RULES</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ph type="title"/>
          </p:nvPr>
        </p:nvSpPr>
        <p:spPr>
          <a:prstGeom prst="rect">
            <a:avLst/>
          </a:prstGeom>
        </p:spPr>
        <p:txBody>
          <a:bodyPr/>
          <a:lstStyle>
            <a:lvl1pPr defTabSz="610790">
              <a:defRPr sz="9500"/>
            </a:lvl1pPr>
          </a:lstStyle>
          <a:p>
            <a:pPr/>
            <a:r>
              <a:t>CHARACTER AND THE FRE 403 ANALYSIS</a:t>
            </a:r>
          </a:p>
        </p:txBody>
      </p:sp>
      <p:sp>
        <p:nvSpPr>
          <p:cNvPr id="217" name="Shape 217"/>
          <p:cNvSpPr/>
          <p:nvPr>
            <p:ph type="body" sz="half" idx="1"/>
          </p:nvPr>
        </p:nvSpPr>
        <p:spPr>
          <a:prstGeom prst="rect">
            <a:avLst/>
          </a:prstGeom>
        </p:spPr>
        <p:txBody>
          <a:bodyPr/>
          <a:lstStyle/>
          <a:p>
            <a:pPr marL="714375" indent="-714375" defTabSz="578643">
              <a:spcBef>
                <a:spcPts val="4500"/>
              </a:spcBef>
              <a:buBlip>
                <a:blip r:embed="rId2"/>
              </a:buBlip>
              <a:defRPr sz="4500"/>
            </a:pPr>
            <a:r>
              <a:t>WHEN GOV’T WANTS TO USE PRIOR CONVICTION EVIDENCE THE TRUTH IS THAT IT BEARS ON THE DEFENDANT’S CHARACTER, HIS PROPENSITY TO COMMIT CRIME</a:t>
            </a:r>
          </a:p>
          <a:p>
            <a:pPr marL="714375" indent="-714375" defTabSz="578643">
              <a:spcBef>
                <a:spcPts val="4500"/>
              </a:spcBef>
              <a:buBlip>
                <a:blip r:embed="rId2"/>
              </a:buBlip>
              <a:defRPr sz="4500"/>
            </a:pPr>
            <a:r>
              <a:t>BUT IN A BUMP UP SITUATION THE PRIOR CONVICTION IS SUBJECT TO A FRE 403 ANALYSIS ANYWAY ( WHY- BECAUSE THE BUMP UP STATUTE BUMPS UP B/C OF WHO THE DEF IS)</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ph type="title"/>
          </p:nvPr>
        </p:nvSpPr>
        <p:spPr>
          <a:prstGeom prst="rect">
            <a:avLst/>
          </a:prstGeom>
        </p:spPr>
        <p:txBody>
          <a:bodyPr/>
          <a:lstStyle>
            <a:lvl1pPr defTabSz="546496">
              <a:defRPr sz="8500"/>
            </a:lvl1pPr>
          </a:lstStyle>
          <a:p>
            <a:pPr/>
            <a:r>
              <a:t> THE TEST FOR PRIOR CONVICTION EVIDENCE</a:t>
            </a:r>
          </a:p>
        </p:txBody>
      </p:sp>
      <p:sp>
        <p:nvSpPr>
          <p:cNvPr id="220" name="Shape 220"/>
          <p:cNvSpPr/>
          <p:nvPr>
            <p:ph type="body" sz="half" idx="1"/>
          </p:nvPr>
        </p:nvSpPr>
        <p:spPr>
          <a:prstGeom prst="rect">
            <a:avLst/>
          </a:prstGeom>
        </p:spPr>
        <p:txBody>
          <a:bodyPr/>
          <a:lstStyle>
            <a:lvl1pPr>
              <a:buBlip>
                <a:blip r:embed="rId2"/>
              </a:buBlip>
            </a:lvl1pPr>
          </a:lstStyle>
          <a:p>
            <a:pPr/>
            <a:r>
              <a:t>IF THE GOV’T WANTS TO USE PRIOR CONVICTION EVIDENCE IN ITS DIRECT CASE USE THE 403 ANALYSIS TO EXAMINE THE PROBATIVE VALUE AGAINST THE RISK OF UNDUE PREJUDICE THAT WILL OCCUR IF THE EVIDENCE OF A PRIOR CONVICTION IS USED AS PROPENSITY EVIDENCE.</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ph type="title"/>
          </p:nvPr>
        </p:nvSpPr>
        <p:spPr>
          <a:prstGeom prst="rect">
            <a:avLst/>
          </a:prstGeom>
        </p:spPr>
        <p:txBody>
          <a:bodyPr/>
          <a:lstStyle>
            <a:lvl1pPr defTabSz="546496">
              <a:defRPr sz="8500"/>
            </a:lvl1pPr>
          </a:lstStyle>
          <a:p>
            <a:pPr/>
            <a:r>
              <a:t>DISCOUNTED PROBATIVE VALUE TEST</a:t>
            </a:r>
          </a:p>
        </p:txBody>
      </p:sp>
      <p:sp>
        <p:nvSpPr>
          <p:cNvPr id="223" name="Shape 223"/>
          <p:cNvSpPr/>
          <p:nvPr>
            <p:ph type="body" sz="half" idx="1"/>
          </p:nvPr>
        </p:nvSpPr>
        <p:spPr>
          <a:prstGeom prst="rect">
            <a:avLst/>
          </a:prstGeom>
        </p:spPr>
        <p:txBody>
          <a:bodyPr/>
          <a:lstStyle>
            <a:lvl1pPr marL="762000" indent="-762000" defTabSz="617219">
              <a:spcBef>
                <a:spcPts val="4800"/>
              </a:spcBef>
              <a:buBlip>
                <a:blip r:embed="rId2"/>
              </a:buBlip>
              <a:defRPr sz="4800"/>
            </a:lvl1pPr>
          </a:lstStyle>
          <a:p>
            <a:pPr/>
            <a:r>
              <a:t>IF AN ALTERNATIVE IS FOUND TO HAVE SUBSTANTIALLY THE SAME OR GREATER PROBATIVE VALUE BUT A LOWER DANGER OF UNFAIR PREJUDICE, THE JUDGE SHOULD DISCOUNT THE VALUE OF THE ITEM FIRST OFFERED AND EXCLUDE IT IF THE DISCOUNTED PROBATIVE VALUE IS SUBSTANTIALLY OUTWEIGHED BY THE UNFAIRLY PREJUDICIAL RISK.</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body" sz="half" idx="1"/>
          </p:nvPr>
        </p:nvSpPr>
        <p:spPr>
          <a:prstGeom prst="rect">
            <a:avLst/>
          </a:prstGeom>
        </p:spPr>
        <p:txBody>
          <a:bodyPr/>
          <a:lstStyle/>
          <a:p>
            <a:pPr>
              <a:buBlip>
                <a:blip r:embed="rId2"/>
              </a:buBlip>
            </a:pPr>
            <a:r>
              <a:t>C/W (DECEASED) WILLIAM WARD</a:t>
            </a:r>
          </a:p>
          <a:p>
            <a:pPr>
              <a:buBlip>
                <a:blip r:embed="rId2"/>
              </a:buBlip>
            </a:pPr>
            <a:r>
              <a:t>BROTHERS: ROSCOE WARD and LYMAN WARD                                  </a:t>
            </a:r>
          </a:p>
        </p:txBody>
      </p:sp>
      <p:sp>
        <p:nvSpPr>
          <p:cNvPr id="126" name="Shape 126"/>
          <p:cNvSpPr/>
          <p:nvPr>
            <p:ph type="title"/>
          </p:nvPr>
        </p:nvSpPr>
        <p:spPr>
          <a:prstGeom prst="rect">
            <a:avLst/>
          </a:prstGeom>
        </p:spPr>
        <p:txBody>
          <a:bodyPr/>
          <a:lstStyle/>
          <a:p>
            <a:pPr defTabSz="450056">
              <a:defRPr sz="7000"/>
            </a:pPr>
            <a:r>
              <a:t>PEOPLE </a:t>
            </a:r>
          </a:p>
          <a:p>
            <a:pPr defTabSz="450056">
              <a:defRPr sz="7000"/>
            </a:pPr>
            <a:r>
              <a:t>V.</a:t>
            </a:r>
          </a:p>
          <a:p>
            <a:pPr defTabSz="450056">
              <a:defRPr sz="7000"/>
            </a:pPr>
            <a:r>
              <a:t>ADELBERT WARD</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p:nvPr>
        </p:nvSpPr>
        <p:spPr>
          <a:prstGeom prst="rect">
            <a:avLst/>
          </a:prstGeom>
        </p:spPr>
        <p:txBody>
          <a:bodyPr/>
          <a:lstStyle/>
          <a:p>
            <a:pPr/>
            <a:r>
              <a:t>STIPULATION TEST</a:t>
            </a:r>
          </a:p>
        </p:txBody>
      </p:sp>
      <p:sp>
        <p:nvSpPr>
          <p:cNvPr id="226" name="Shape 226"/>
          <p:cNvSpPr/>
          <p:nvPr>
            <p:ph type="body" sz="half" idx="1"/>
          </p:nvPr>
        </p:nvSpPr>
        <p:spPr>
          <a:prstGeom prst="rect">
            <a:avLst/>
          </a:prstGeom>
        </p:spPr>
        <p:txBody>
          <a:bodyPr/>
          <a:lstStyle>
            <a:lvl1pPr>
              <a:buBlip>
                <a:blip r:embed="rId2"/>
              </a:buBlip>
            </a:lvl1pPr>
          </a:lstStyle>
          <a:p>
            <a:pPr/>
            <a:r>
              <a:t>TAKE THE 1ST PIECE OF EVIDENCE (THE PRIOR CONVICTION) AND SUBJECT IT TO THE FRE 401 ANALYSIS CONSIDERING THE FULL EVIDENTIARY CONTEXT OF THE CASE AS THE COURT KNOWS IT TO BE.</a:t>
            </a: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prstGeom prst="rect">
            <a:avLst/>
          </a:prstGeom>
        </p:spPr>
        <p:txBody>
          <a:bodyPr/>
          <a:lstStyle>
            <a:lvl1pPr defTabSz="565784">
              <a:defRPr sz="8800"/>
            </a:lvl1pPr>
          </a:lstStyle>
          <a:p>
            <a:pPr/>
            <a:r>
              <a:t>FULL EVIDENTIARY CONTEXT OF THE CASE</a:t>
            </a:r>
          </a:p>
        </p:txBody>
      </p:sp>
      <p:sp>
        <p:nvSpPr>
          <p:cNvPr id="229" name="Shape 229"/>
          <p:cNvSpPr/>
          <p:nvPr>
            <p:ph type="body" sz="half" idx="1"/>
          </p:nvPr>
        </p:nvSpPr>
        <p:spPr>
          <a:prstGeom prst="rect">
            <a:avLst/>
          </a:prstGeom>
        </p:spPr>
        <p:txBody>
          <a:bodyPr/>
          <a:lstStyle>
            <a:lvl1pPr>
              <a:buBlip>
                <a:blip r:embed="rId2"/>
              </a:buBlip>
            </a:lvl1pPr>
          </a:lstStyle>
          <a:p>
            <a:pPr/>
            <a:r>
              <a:t>EVIDENTARY RICHNESS AND THT UNIQUE NARRATIVE</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ph type="title"/>
          </p:nvPr>
        </p:nvSpPr>
        <p:spPr>
          <a:prstGeom prst="rect">
            <a:avLst/>
          </a:prstGeom>
        </p:spPr>
        <p:txBody>
          <a:bodyPr/>
          <a:lstStyle/>
          <a:p>
            <a:pPr/>
            <a:r>
              <a:t>STIPULATION TEST PRONG 2</a:t>
            </a:r>
          </a:p>
        </p:txBody>
      </p:sp>
      <p:sp>
        <p:nvSpPr>
          <p:cNvPr id="232" name="Shape 232"/>
          <p:cNvSpPr/>
          <p:nvPr>
            <p:ph type="body" sz="half" idx="1"/>
          </p:nvPr>
        </p:nvSpPr>
        <p:spPr>
          <a:prstGeom prst="rect">
            <a:avLst/>
          </a:prstGeom>
        </p:spPr>
        <p:txBody>
          <a:bodyPr/>
          <a:lstStyle>
            <a:lvl1pPr>
              <a:buBlip>
                <a:blip r:embed="rId2"/>
              </a:buBlip>
            </a:lvl1pPr>
          </a:lstStyle>
          <a:p>
            <a:pPr/>
            <a:r>
              <a:t>THEN THE COURT, UPON OBJECTION GOES INTO A FRE 403 EXAMINA OF THIS 1ST PEICE OF EVIDENCE. IF THE EVIDENCE RAISES THE RISK OF UNFAIR PREJUDICE THE COURT TAKES A CLOSER LOOK</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title"/>
          </p:nvPr>
        </p:nvSpPr>
        <p:spPr>
          <a:prstGeom prst="rect">
            <a:avLst/>
          </a:prstGeom>
        </p:spPr>
        <p:txBody>
          <a:bodyPr/>
          <a:lstStyle/>
          <a:p>
            <a:pPr/>
            <a:r>
              <a:t>SET UP FOR  PRONG 3</a:t>
            </a:r>
          </a:p>
        </p:txBody>
      </p:sp>
      <p:sp>
        <p:nvSpPr>
          <p:cNvPr id="235" name="Shape 235"/>
          <p:cNvSpPr/>
          <p:nvPr>
            <p:ph type="body" sz="half" idx="1"/>
          </p:nvPr>
        </p:nvSpPr>
        <p:spPr>
          <a:prstGeom prst="rect">
            <a:avLst/>
          </a:prstGeom>
        </p:spPr>
        <p:txBody>
          <a:bodyPr/>
          <a:lstStyle>
            <a:lvl1pPr>
              <a:buBlip>
                <a:blip r:embed="rId2"/>
              </a:buBlip>
            </a:lvl1pPr>
          </a:lstStyle>
          <a:p>
            <a:pPr/>
            <a:r>
              <a:t>NOW INTRODUCE THE STIPULATION AND COMPARE IT TO THE 1ST PIECE OF PROFERRED EVIDENCE. </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ph type="title"/>
          </p:nvPr>
        </p:nvSpPr>
        <p:spPr>
          <a:prstGeom prst="rect">
            <a:avLst/>
          </a:prstGeom>
        </p:spPr>
        <p:txBody>
          <a:bodyPr/>
          <a:lstStyle/>
          <a:p>
            <a:pPr/>
            <a:r>
              <a:t>STIPULATION TEST PRONG 3</a:t>
            </a:r>
          </a:p>
        </p:txBody>
      </p:sp>
      <p:sp>
        <p:nvSpPr>
          <p:cNvPr id="238" name="Shape 238"/>
          <p:cNvSpPr/>
          <p:nvPr>
            <p:ph type="body" sz="half" idx="1"/>
          </p:nvPr>
        </p:nvSpPr>
        <p:spPr>
          <a:xfrm>
            <a:off x="4122737" y="4040981"/>
            <a:ext cx="14716126" cy="8072438"/>
          </a:xfrm>
          <a:prstGeom prst="rect">
            <a:avLst/>
          </a:prstGeom>
        </p:spPr>
        <p:txBody>
          <a:bodyPr/>
          <a:lstStyle/>
          <a:p>
            <a:pPr marL="777875" indent="-777875" defTabSz="630078">
              <a:spcBef>
                <a:spcPts val="4900"/>
              </a:spcBef>
              <a:buBlip>
                <a:blip r:embed="rId2"/>
              </a:buBlip>
              <a:defRPr sz="4900"/>
            </a:pPr>
            <a:r>
              <a:t>THE IF THIS THAN THAT TEST.</a:t>
            </a:r>
          </a:p>
          <a:p>
            <a:pPr marL="777875" indent="-777875" defTabSz="630078">
              <a:spcBef>
                <a:spcPts val="4900"/>
              </a:spcBef>
              <a:buBlip>
                <a:blip r:embed="rId2"/>
              </a:buBlip>
              <a:defRPr sz="4900"/>
            </a:pPr>
            <a:r>
              <a:t>THEN THE JUDGE SHOULD DISCOUNT THE VALUE OF THE ORIGINAL PIECE OF EVIDENCE AND EXCLUDE IT IN FAVOR OF THE STIPULATION IF THE DISCOUNTED PROBATIVE VALUE OF THAT ORIGINAL PIECE OF EVIDENCE IS SUBSTANTIALLY OUTWEIGHED BY UNFAIR PREJUDICE.</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title"/>
          </p:nvPr>
        </p:nvSpPr>
        <p:spPr>
          <a:prstGeom prst="rect">
            <a:avLst/>
          </a:prstGeom>
        </p:spPr>
        <p:txBody>
          <a:bodyPr/>
          <a:lstStyle/>
          <a:p>
            <a:pPr/>
            <a:r>
              <a:t>IF THIS </a:t>
            </a:r>
          </a:p>
        </p:txBody>
      </p:sp>
      <p:sp>
        <p:nvSpPr>
          <p:cNvPr id="241" name="Shape 241"/>
          <p:cNvSpPr/>
          <p:nvPr>
            <p:ph type="body" sz="half" idx="1"/>
          </p:nvPr>
        </p:nvSpPr>
        <p:spPr>
          <a:xfrm>
            <a:off x="4833937" y="4147343"/>
            <a:ext cx="14716126" cy="8072439"/>
          </a:xfrm>
          <a:prstGeom prst="rect">
            <a:avLst/>
          </a:prstGeom>
        </p:spPr>
        <p:txBody>
          <a:bodyPr/>
          <a:lstStyle>
            <a:lvl1pPr>
              <a:buBlip>
                <a:blip r:embed="rId2"/>
              </a:buBlip>
            </a:lvl1pPr>
          </a:lstStyle>
          <a:p>
            <a:pPr/>
            <a:r>
              <a:t>IF THE STIPULATION IS FOUND TO HAVE SUBSTANTIALLY THE SAME OR GREATER PROBATIVE VALUE BUT A LOWER PREJUDICIAL VALUE OR A LOWER DANGER OF UNFAIR PREJUDICE</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title"/>
          </p:nvPr>
        </p:nvSpPr>
        <p:spPr>
          <a:xfrm>
            <a:off x="3741737" y="539750"/>
            <a:ext cx="14716126" cy="3571875"/>
          </a:xfrm>
          <a:prstGeom prst="rect">
            <a:avLst/>
          </a:prstGeom>
        </p:spPr>
        <p:txBody>
          <a:bodyPr/>
          <a:lstStyle/>
          <a:p>
            <a:pPr/>
            <a:r>
              <a:t>THEN THAT</a:t>
            </a:r>
          </a:p>
        </p:txBody>
      </p:sp>
      <p:sp>
        <p:nvSpPr>
          <p:cNvPr id="244" name="Shape 244"/>
          <p:cNvSpPr/>
          <p:nvPr>
            <p:ph type="body" sz="half" idx="1"/>
          </p:nvPr>
        </p:nvSpPr>
        <p:spPr>
          <a:prstGeom prst="rect">
            <a:avLst/>
          </a:prstGeom>
        </p:spPr>
        <p:txBody>
          <a:bodyPr/>
          <a:lstStyle>
            <a:lvl1pPr>
              <a:buBlip>
                <a:blip r:embed="rId2"/>
              </a:buBlip>
            </a:lvl1pPr>
          </a:lstStyle>
          <a:p>
            <a:pPr/>
            <a:r>
              <a:t>THEN THE JUDGE SHOULD DISCOUNT THE VALUE OF THE ORIGINAL PIECE OF EVIDENCE AND EXCLUDE IT IN FAVOR OF THE STIPULATION IF THE DISCOUNTED PROBATIVE VALUE OF THAT ORIGINAL PIECE OF EVIDENCE IS SUBSTANTIALLY OUTWEIGHED BY UNFAIR PREJUDICE.</a:t>
            </a: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ph type="title"/>
          </p:nvPr>
        </p:nvSpPr>
        <p:spPr>
          <a:prstGeom prst="rect">
            <a:avLst/>
          </a:prstGeom>
        </p:spPr>
        <p:txBody>
          <a:bodyPr/>
          <a:lstStyle/>
          <a:p>
            <a:pPr/>
          </a:p>
        </p:txBody>
      </p:sp>
      <p:sp>
        <p:nvSpPr>
          <p:cNvPr id="247" name="Shape 247"/>
          <p:cNvSpPr/>
          <p:nvPr>
            <p:ph type="body" sz="half" idx="1"/>
          </p:nvPr>
        </p:nvSpPr>
        <p:spPr>
          <a:prstGeom prst="rect">
            <a:avLst/>
          </a:prstGeom>
        </p:spPr>
        <p:txBody>
          <a:bodyPr/>
          <a:lstStyle/>
          <a:p>
            <a:pPr>
              <a:buBlip>
                <a:blip r:embed="rId2"/>
              </a:buBlip>
            </a:pP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title"/>
          </p:nvPr>
        </p:nvSpPr>
        <p:spPr>
          <a:prstGeom prst="rect">
            <a:avLst/>
          </a:prstGeom>
        </p:spPr>
        <p:txBody>
          <a:bodyPr/>
          <a:lstStyle/>
          <a:p>
            <a:pPr/>
          </a:p>
        </p:txBody>
      </p:sp>
      <p:sp>
        <p:nvSpPr>
          <p:cNvPr id="250" name="Shape 250"/>
          <p:cNvSpPr/>
          <p:nvPr>
            <p:ph type="body" sz="half" idx="1"/>
          </p:nvPr>
        </p:nvSpPr>
        <p:spPr>
          <a:prstGeom prst="rect">
            <a:avLst/>
          </a:prstGeom>
        </p:spPr>
        <p:txBody>
          <a:bodyPr/>
          <a:lstStyle/>
          <a:p>
            <a:pPr>
              <a:buBlip>
                <a:blip r:embed="rId2"/>
              </a:buBlip>
            </a:pP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nvSpPr>
        <p:spPr>
          <a:xfrm>
            <a:off x="9247577" y="6321546"/>
            <a:ext cx="5888847" cy="107290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r>
              <a:t>VIDEO CLIP 2</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prstGeom prst="rect">
            <a:avLst/>
          </a:prstGeom>
        </p:spPr>
        <p:txBody>
          <a:bodyPr/>
          <a:lstStyle/>
          <a:p>
            <a:pPr/>
            <a:r>
              <a:t>INFO WE THOUGHT WAS IMPORTANT </a:t>
            </a:r>
          </a:p>
        </p:txBody>
      </p:sp>
      <p:sp>
        <p:nvSpPr>
          <p:cNvPr id="131" name="Shape 131"/>
          <p:cNvSpPr/>
          <p:nvPr>
            <p:ph type="body" sz="half" idx="1"/>
          </p:nvPr>
        </p:nvSpPr>
        <p:spPr>
          <a:prstGeom prst="rect">
            <a:avLst/>
          </a:prstGeom>
        </p:spPr>
        <p:txBody>
          <a:bodyPr/>
          <a:lstStyle/>
          <a:p>
            <a:pPr>
              <a:buBlip>
                <a:blip r:embed="rId2"/>
              </a:buBlip>
            </a:pPr>
            <a:r>
              <a:t>THE CONFESSION</a:t>
            </a:r>
          </a:p>
          <a:p>
            <a:pPr>
              <a:buBlip>
                <a:blip r:embed="rId2"/>
              </a:buBlip>
            </a:pPr>
            <a:r>
              <a:t>MERCY KILLING- C/W WAS SICK</a:t>
            </a:r>
          </a:p>
          <a:p>
            <a:pPr>
              <a:buBlip>
                <a:blip r:embed="rId2"/>
              </a:buBlip>
            </a:pPr>
            <a:r>
              <a:t>SOCIETAL HABITS - SICK ANIMALS</a:t>
            </a:r>
          </a:p>
          <a:p>
            <a:pPr>
              <a:buBlip>
                <a:blip r:embed="rId2"/>
              </a:buBlip>
            </a:pPr>
            <a:r>
              <a:t>NOT DEAD LONG BEFORE 6AM WHEN NEIGHBOR ARRIVED</a:t>
            </a:r>
          </a:p>
          <a:p>
            <a:pPr>
              <a:buBlip>
                <a:blip r:embed="rId2"/>
              </a:buBlip>
            </a:pPr>
            <a:r>
              <a:t>DELBERT’S CHARACTER</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ctrTitle"/>
          </p:nvPr>
        </p:nvSpPr>
        <p:spPr>
          <a:prstGeom prst="rect">
            <a:avLst/>
          </a:prstGeom>
        </p:spPr>
        <p:txBody>
          <a:bodyPr/>
          <a:lstStyle/>
          <a:p>
            <a:pPr/>
            <a:r>
              <a:t>FRE 401 AND 402</a:t>
            </a:r>
          </a:p>
        </p:txBody>
      </p:sp>
      <p:sp>
        <p:nvSpPr>
          <p:cNvPr id="134" name="Shape 134"/>
          <p:cNvSpPr/>
          <p:nvPr>
            <p:ph type="subTitle" sz="quarter" idx="1"/>
          </p:nvPr>
        </p:nvSpPr>
        <p:spPr>
          <a:prstGeom prst="rect">
            <a:avLst/>
          </a:prstGeom>
        </p:spPr>
        <p:txBody>
          <a:bodyPr/>
          <a:lstStyle/>
          <a:p>
            <a:pPr/>
            <a:r>
              <a:t>RELEVANCE =PROBATIVENESS + MATERIALITY</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ctrTitle"/>
          </p:nvPr>
        </p:nvSpPr>
        <p:spPr>
          <a:prstGeom prst="rect">
            <a:avLst/>
          </a:prstGeom>
        </p:spPr>
        <p:txBody>
          <a:bodyPr/>
          <a:lstStyle/>
          <a:p>
            <a:pPr/>
            <a:r>
              <a:t>VIDEO CLIP 2</a:t>
            </a:r>
          </a:p>
        </p:txBody>
      </p:sp>
      <p:sp>
        <p:nvSpPr>
          <p:cNvPr id="137" name="Shape 137"/>
          <p:cNvSpPr/>
          <p:nvPr>
            <p:ph type="subTitle" sz="quarter" idx="1"/>
          </p:nvPr>
        </p:nvSpPr>
        <p:spPr>
          <a:prstGeom prst="rect">
            <a:avLst/>
          </a:prstGeom>
        </p:spPr>
        <p:txBody>
          <a:bodyPr/>
          <a:lstStyle/>
          <a:p>
            <a:pPr defTabSz="565784">
              <a:defRPr sz="4400"/>
            </a:pPr>
            <a:r>
              <a:t>EXAMINE FOR RELEVANCE </a:t>
            </a:r>
          </a:p>
          <a:p>
            <a:pPr defTabSz="565784">
              <a:defRPr sz="4400"/>
            </a:pPr>
            <a:r>
              <a:t>WHY IS THIS LINE OF QUESTIONING RELEVANT?</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prstGeom prst="rect">
            <a:avLst/>
          </a:prstGeom>
        </p:spPr>
        <p:txBody>
          <a:bodyPr/>
          <a:lstStyle>
            <a:lvl1pPr defTabSz="424338">
              <a:defRPr sz="6600"/>
            </a:lvl1pPr>
          </a:lstStyle>
          <a:p>
            <a:pPr/>
            <a:r>
              <a:t>IS THE WIFE’S STATEMENT PROTECTED AS A PRIVILEGED COMMUNICATION?</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88900" dist="0" dir="16200000">
              <a:srgbClr val="000000">
                <a:alpha val="50000"/>
              </a:srgbClr>
            </a:outerShdw>
          </a:effectLst>
        </a:effectStyle>
        <a:effectStyle>
          <a:effectLst>
            <a:outerShdw sx="100000" sy="100000" kx="0" ky="0" algn="b" rotWithShape="0" blurRad="88900" dist="0" dir="16200000">
              <a:srgbClr val="000000">
                <a:alpha val="50000"/>
              </a:srgbClr>
            </a:outerShdw>
          </a:effectLst>
        </a:effectStyle>
        <a:effectStyle>
          <a:effectLst>
            <a:outerShdw sx="100000" sy="100000" kx="0" ky="0" algn="b" rotWithShape="0" blurRad="889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88900" dist="0" dir="16200000">
            <a:srgbClr val="000000">
              <a:alpha val="50000"/>
            </a:srgbClr>
          </a:outerShdw>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88900" dist="0" dir="16200000">
              <a:srgbClr val="000000">
                <a:alpha val="50000"/>
              </a:srgbClr>
            </a:outerShdw>
          </a:effectLst>
        </a:effectStyle>
        <a:effectStyle>
          <a:effectLst>
            <a:outerShdw sx="100000" sy="100000" kx="0" ky="0" algn="b" rotWithShape="0" blurRad="88900" dist="0" dir="16200000">
              <a:srgbClr val="000000">
                <a:alpha val="50000"/>
              </a:srgbClr>
            </a:outerShdw>
          </a:effectLst>
        </a:effectStyle>
        <a:effectStyle>
          <a:effectLst>
            <a:outerShdw sx="100000" sy="100000" kx="0" ky="0" algn="b" rotWithShape="0" blurRad="889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88900" dist="0" dir="16200000">
            <a:srgbClr val="000000">
              <a:alpha val="50000"/>
            </a:srgbClr>
          </a:outerShdw>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