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2" r:id="rId4"/>
    <p:sldId id="271" r:id="rId5"/>
    <p:sldId id="270" r:id="rId6"/>
    <p:sldId id="264" r:id="rId7"/>
    <p:sldId id="265" r:id="rId8"/>
    <p:sldId id="267" r:id="rId9"/>
    <p:sldId id="266" r:id="rId10"/>
    <p:sldId id="257" r:id="rId11"/>
    <p:sldId id="269" r:id="rId12"/>
    <p:sldId id="261" r:id="rId13"/>
    <p:sldId id="260" r:id="rId14"/>
    <p:sldId id="258" r:id="rId15"/>
    <p:sldId id="259" r:id="rId16"/>
    <p:sldId id="268" r:id="rId17"/>
    <p:sldId id="272" r:id="rId1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FC330A9-2E74-4D2C-A422-4D1AAC6BF27A}" type="datetimeFigureOut">
              <a:rPr lang="en-US" smtClean="0"/>
              <a:t>10/10/2014</a:t>
            </a:fld>
            <a:endParaRPr lang="en-US"/>
          </a:p>
        </p:txBody>
      </p:sp>
      <p:sp>
        <p:nvSpPr>
          <p:cNvPr id="16" name="Slide Number Placeholder 15"/>
          <p:cNvSpPr>
            <a:spLocks noGrp="1"/>
          </p:cNvSpPr>
          <p:nvPr>
            <p:ph type="sldNum" sz="quarter" idx="11"/>
          </p:nvPr>
        </p:nvSpPr>
        <p:spPr/>
        <p:txBody>
          <a:bodyPr/>
          <a:lstStyle/>
          <a:p>
            <a:fld id="{490351A3-A16F-408B-AB32-3109D382DD7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30A9-2E74-4D2C-A422-4D1AAC6BF27A}"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351A3-A16F-408B-AB32-3109D382DD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C330A9-2E74-4D2C-A422-4D1AAC6BF27A}"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351A3-A16F-408B-AB32-3109D382DD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FC330A9-2E74-4D2C-A422-4D1AAC6BF27A}" type="datetimeFigureOut">
              <a:rPr lang="en-US" smtClean="0"/>
              <a:t>10/10/2014</a:t>
            </a:fld>
            <a:endParaRPr lang="en-US"/>
          </a:p>
        </p:txBody>
      </p:sp>
      <p:sp>
        <p:nvSpPr>
          <p:cNvPr id="15" name="Slide Number Placeholder 14"/>
          <p:cNvSpPr>
            <a:spLocks noGrp="1"/>
          </p:cNvSpPr>
          <p:nvPr>
            <p:ph type="sldNum" sz="quarter" idx="11"/>
          </p:nvPr>
        </p:nvSpPr>
        <p:spPr/>
        <p:txBody>
          <a:bodyPr/>
          <a:lstStyle/>
          <a:p>
            <a:fld id="{490351A3-A16F-408B-AB32-3109D382DD75}"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FC330A9-2E74-4D2C-A422-4D1AAC6BF27A}" type="datetimeFigureOut">
              <a:rPr lang="en-US" smtClean="0"/>
              <a:t>10/10/2014</a:t>
            </a:fld>
            <a:endParaRPr lang="en-US"/>
          </a:p>
        </p:txBody>
      </p:sp>
      <p:sp>
        <p:nvSpPr>
          <p:cNvPr id="13" name="Slide Number Placeholder 12"/>
          <p:cNvSpPr>
            <a:spLocks noGrp="1"/>
          </p:cNvSpPr>
          <p:nvPr>
            <p:ph type="sldNum" sz="quarter" idx="11"/>
          </p:nvPr>
        </p:nvSpPr>
        <p:spPr/>
        <p:txBody>
          <a:bodyPr/>
          <a:lstStyle/>
          <a:p>
            <a:fld id="{490351A3-A16F-408B-AB32-3109D382DD7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FC330A9-2E74-4D2C-A422-4D1AAC6BF27A}" type="datetimeFigureOut">
              <a:rPr lang="en-US" smtClean="0"/>
              <a:t>10/10/2014</a:t>
            </a:fld>
            <a:endParaRPr lang="en-US"/>
          </a:p>
        </p:txBody>
      </p:sp>
      <p:sp>
        <p:nvSpPr>
          <p:cNvPr id="9" name="Slide Number Placeholder 8"/>
          <p:cNvSpPr>
            <a:spLocks noGrp="1"/>
          </p:cNvSpPr>
          <p:nvPr>
            <p:ph type="sldNum" sz="quarter" idx="11"/>
          </p:nvPr>
        </p:nvSpPr>
        <p:spPr/>
        <p:txBody>
          <a:bodyPr/>
          <a:lstStyle/>
          <a:p>
            <a:fld id="{490351A3-A16F-408B-AB32-3109D382DD7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FC330A9-2E74-4D2C-A422-4D1AAC6BF27A}" type="datetimeFigureOut">
              <a:rPr lang="en-US" smtClean="0"/>
              <a:t>10/10/2014</a:t>
            </a:fld>
            <a:endParaRPr lang="en-US"/>
          </a:p>
        </p:txBody>
      </p:sp>
      <p:sp>
        <p:nvSpPr>
          <p:cNvPr id="15" name="Slide Number Placeholder 14"/>
          <p:cNvSpPr>
            <a:spLocks noGrp="1"/>
          </p:cNvSpPr>
          <p:nvPr>
            <p:ph type="sldNum" sz="quarter" idx="11"/>
          </p:nvPr>
        </p:nvSpPr>
        <p:spPr/>
        <p:txBody>
          <a:bodyPr/>
          <a:lstStyle/>
          <a:p>
            <a:fld id="{490351A3-A16F-408B-AB32-3109D382DD75}"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FC330A9-2E74-4D2C-A422-4D1AAC6BF27A}" type="datetimeFigureOut">
              <a:rPr lang="en-US" smtClean="0"/>
              <a:t>10/10/2014</a:t>
            </a:fld>
            <a:endParaRPr lang="en-US"/>
          </a:p>
        </p:txBody>
      </p:sp>
      <p:sp>
        <p:nvSpPr>
          <p:cNvPr id="8" name="Slide Number Placeholder 7"/>
          <p:cNvSpPr>
            <a:spLocks noGrp="1"/>
          </p:cNvSpPr>
          <p:nvPr>
            <p:ph type="sldNum" sz="quarter" idx="11"/>
          </p:nvPr>
        </p:nvSpPr>
        <p:spPr/>
        <p:txBody>
          <a:bodyPr/>
          <a:lstStyle/>
          <a:p>
            <a:fld id="{490351A3-A16F-408B-AB32-3109D382DD7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C330A9-2E74-4D2C-A422-4D1AAC6BF27A}" type="datetimeFigureOut">
              <a:rPr lang="en-US" smtClean="0"/>
              <a:t>10/10/2014</a:t>
            </a:fld>
            <a:endParaRPr lang="en-US"/>
          </a:p>
        </p:txBody>
      </p:sp>
      <p:sp>
        <p:nvSpPr>
          <p:cNvPr id="6" name="Slide Number Placeholder 5"/>
          <p:cNvSpPr>
            <a:spLocks noGrp="1"/>
          </p:cNvSpPr>
          <p:nvPr>
            <p:ph type="sldNum" sz="quarter" idx="11"/>
          </p:nvPr>
        </p:nvSpPr>
        <p:spPr/>
        <p:txBody>
          <a:bodyPr/>
          <a:lstStyle/>
          <a:p>
            <a:fld id="{490351A3-A16F-408B-AB32-3109D382DD75}"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FC330A9-2E74-4D2C-A422-4D1AAC6BF27A}" type="datetimeFigureOut">
              <a:rPr lang="en-US" smtClean="0"/>
              <a:t>10/10/2014</a:t>
            </a:fld>
            <a:endParaRPr lang="en-US"/>
          </a:p>
        </p:txBody>
      </p:sp>
      <p:sp>
        <p:nvSpPr>
          <p:cNvPr id="16" name="Slide Number Placeholder 15"/>
          <p:cNvSpPr>
            <a:spLocks noGrp="1"/>
          </p:cNvSpPr>
          <p:nvPr>
            <p:ph type="sldNum" sz="quarter" idx="11"/>
          </p:nvPr>
        </p:nvSpPr>
        <p:spPr/>
        <p:txBody>
          <a:bodyPr/>
          <a:lstStyle/>
          <a:p>
            <a:fld id="{490351A3-A16F-408B-AB32-3109D382DD7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FC330A9-2E74-4D2C-A422-4D1AAC6BF27A}" type="datetimeFigureOut">
              <a:rPr lang="en-US" smtClean="0"/>
              <a:t>10/10/2014</a:t>
            </a:fld>
            <a:endParaRPr lang="en-US"/>
          </a:p>
        </p:txBody>
      </p:sp>
      <p:sp>
        <p:nvSpPr>
          <p:cNvPr id="14" name="Slide Number Placeholder 13"/>
          <p:cNvSpPr>
            <a:spLocks noGrp="1"/>
          </p:cNvSpPr>
          <p:nvPr>
            <p:ph type="sldNum" sz="quarter" idx="11"/>
          </p:nvPr>
        </p:nvSpPr>
        <p:spPr/>
        <p:txBody>
          <a:bodyPr/>
          <a:lstStyle/>
          <a:p>
            <a:fld id="{490351A3-A16F-408B-AB32-3109D382DD7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FC330A9-2E74-4D2C-A422-4D1AAC6BF27A}" type="datetimeFigureOut">
              <a:rPr lang="en-US" smtClean="0"/>
              <a:t>10/10/2014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90351A3-A16F-408B-AB32-3109D382DD7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heinonline.org/HOL/Welcom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lexisnexis.com/lawschool" TargetMode="External"/><Relationship Id="rId2" Type="http://schemas.openxmlformats.org/officeDocument/2006/relationships/hyperlink" Target="http://lawschool.westlaw.com/" TargetMode="External"/><Relationship Id="rId1" Type="http://schemas.openxmlformats.org/officeDocument/2006/relationships/slideLayout" Target="../slideLayouts/slideLayout7.xml"/><Relationship Id="rId6" Type="http://schemas.openxmlformats.org/officeDocument/2006/relationships/hyperlink" Target="http://www.ncsl.org/" TargetMode="External"/><Relationship Id="rId5" Type="http://schemas.openxmlformats.org/officeDocument/2006/relationships/hyperlink" Target="http://0-taxandaccounting.bna.com.libweb.hofstra.edu/btac/" TargetMode="External"/><Relationship Id="rId4" Type="http://schemas.openxmlformats.org/officeDocument/2006/relationships/hyperlink" Target="http://0-lawyersmanual.bna.com.libweb.hofstra.edu/mopw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law.hofstra.edu/academics/library/research/webcasts/index.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lawschool.westlaw.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tarltonguides.law.utexas.edu/content.php?pid=242166&amp;sid=2028342" TargetMode="External"/><Relationship Id="rId2" Type="http://schemas.openxmlformats.org/officeDocument/2006/relationships/hyperlink" Target="http://libguides.law.gsu.edu/50statesurvey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Faculty RA Training (Part 2)</a:t>
            </a:r>
            <a:endParaRPr lang="en-US" dirty="0"/>
          </a:p>
        </p:txBody>
      </p:sp>
      <p:sp>
        <p:nvSpPr>
          <p:cNvPr id="3" name="Subtitle 2"/>
          <p:cNvSpPr>
            <a:spLocks noGrp="1"/>
          </p:cNvSpPr>
          <p:nvPr>
            <p:ph type="subTitle" idx="1"/>
          </p:nvPr>
        </p:nvSpPr>
        <p:spPr>
          <a:xfrm>
            <a:off x="914400" y="3886200"/>
            <a:ext cx="7086600" cy="1905000"/>
          </a:xfrm>
        </p:spPr>
        <p:txBody>
          <a:bodyPr>
            <a:normAutofit/>
          </a:bodyPr>
          <a:lstStyle/>
          <a:p>
            <a:r>
              <a:rPr lang="en-US" dirty="0" smtClean="0"/>
              <a:t>Marin Dell, JD MLIS MS/MIS</a:t>
            </a:r>
          </a:p>
          <a:p>
            <a:r>
              <a:rPr lang="en-US" dirty="0" smtClean="0"/>
              <a:t>Reference/Electronic Services Librarian</a:t>
            </a:r>
          </a:p>
          <a:p>
            <a:r>
              <a:rPr lang="en-US" dirty="0" smtClean="0"/>
              <a:t>Hofstra Law Library</a:t>
            </a:r>
            <a:endParaRPr lang="en-US" dirty="0"/>
          </a:p>
        </p:txBody>
      </p:sp>
    </p:spTree>
    <p:extLst>
      <p:ext uri="{BB962C8B-B14F-4D97-AF65-F5344CB8AC3E}">
        <p14:creationId xmlns:p14="http://schemas.microsoft.com/office/powerpoint/2010/main" val="379312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17" y="76200"/>
            <a:ext cx="4999083"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790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399"/>
            <a:ext cx="8382000" cy="4893647"/>
          </a:xfrm>
          <a:prstGeom prst="rect">
            <a:avLst/>
          </a:prstGeom>
        </p:spPr>
        <p:txBody>
          <a:bodyPr wrap="square">
            <a:spAutoFit/>
          </a:bodyPr>
          <a:lstStyle/>
          <a:p>
            <a:pPr lvl="1"/>
            <a:r>
              <a:rPr lang="en-US" sz="2400" dirty="0" smtClean="0"/>
              <a:t>Print/electronic versions – </a:t>
            </a:r>
          </a:p>
          <a:p>
            <a:pPr lvl="2"/>
            <a:r>
              <a:rPr lang="en-US" sz="2400" dirty="0" smtClean="0"/>
              <a:t>R.A. </a:t>
            </a:r>
            <a:r>
              <a:rPr lang="en-US" sz="2400" dirty="0" err="1" smtClean="0"/>
              <a:t>Leiter</a:t>
            </a:r>
            <a:r>
              <a:rPr lang="en-US" sz="2400" dirty="0" smtClean="0"/>
              <a:t> (ed.), National Survey of State Laws (6</a:t>
            </a:r>
            <a:r>
              <a:rPr lang="en-US" sz="2400" baseline="30000" dirty="0" smtClean="0"/>
              <a:t>th</a:t>
            </a:r>
            <a:r>
              <a:rPr lang="en-US" sz="2400" dirty="0" smtClean="0"/>
              <a:t> ed.), The Gale Group: Farmington Hills, MI (2008).  &amp; WestlawNext -&gt; Secondary Sources -&gt;50 State Surveys -&gt; 50 State Statutory </a:t>
            </a:r>
            <a:r>
              <a:rPr lang="en-US" sz="2400" dirty="0" smtClean="0"/>
              <a:t>Surveys</a:t>
            </a:r>
          </a:p>
          <a:p>
            <a:pPr lvl="2"/>
            <a:endParaRPr lang="en-US" sz="2400" dirty="0" smtClean="0"/>
          </a:p>
          <a:p>
            <a:pPr lvl="2"/>
            <a:r>
              <a:rPr lang="en-US" sz="2400" dirty="0" smtClean="0"/>
              <a:t>C.R. Nyberg,  Subject Compilations of State Laws, Carol Boast and Cheryl Nyberg: Twin Falls, ID (2008). Note: print ends in 2008 &amp; </a:t>
            </a:r>
            <a:r>
              <a:rPr lang="en-US" sz="2400" dirty="0" err="1" smtClean="0">
                <a:hlinkClick r:id="rId2"/>
              </a:rPr>
              <a:t>Heinonline</a:t>
            </a:r>
            <a:r>
              <a:rPr lang="en-US" sz="2400" dirty="0" smtClean="0"/>
              <a:t> -&gt; Subject Compilations of State Laws -&gt; Database</a:t>
            </a:r>
          </a:p>
          <a:p>
            <a:pPr lvl="2"/>
            <a:endParaRPr lang="en-US" sz="2400" dirty="0" smtClean="0"/>
          </a:p>
          <a:p>
            <a:pPr lvl="2"/>
            <a:r>
              <a:rPr lang="en-US" sz="2400" dirty="0" smtClean="0"/>
              <a:t>ALR </a:t>
            </a:r>
            <a:r>
              <a:rPr lang="en-US" sz="2400" dirty="0" smtClean="0"/>
              <a:t>and ALR Fed (print ) &amp; WestlawNext and Lexis Advance</a:t>
            </a:r>
            <a:endParaRPr lang="en-US" sz="2400" dirty="0"/>
          </a:p>
        </p:txBody>
      </p:sp>
    </p:spTree>
    <p:extLst>
      <p:ext uri="{BB962C8B-B14F-4D97-AF65-F5344CB8AC3E}">
        <p14:creationId xmlns:p14="http://schemas.microsoft.com/office/powerpoint/2010/main" val="64703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246145" y="963654"/>
            <a:ext cx="6857997" cy="493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36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213273" y="-844228"/>
            <a:ext cx="6641254" cy="845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816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22610"/>
            <a:ext cx="4562475" cy="681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614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229600" cy="667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669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15400" cy="6678751"/>
          </a:xfrm>
          <a:prstGeom prst="rect">
            <a:avLst/>
          </a:prstGeom>
        </p:spPr>
        <p:txBody>
          <a:bodyPr wrap="square">
            <a:spAutoFit/>
          </a:bodyPr>
          <a:lstStyle/>
          <a:p>
            <a:pPr lvl="1"/>
            <a:r>
              <a:rPr lang="en-US" sz="2800" dirty="0" smtClean="0"/>
              <a:t>Electronic – </a:t>
            </a:r>
          </a:p>
          <a:p>
            <a:pPr lvl="2"/>
            <a:r>
              <a:rPr lang="en-US" sz="2800" dirty="0" smtClean="0"/>
              <a:t>WestlawNext –-&gt; Secondary Sources -&gt;50 State Surveys -&gt; 50 State Statutory Surveys; 50 State Regulatory </a:t>
            </a:r>
            <a:r>
              <a:rPr lang="en-US" sz="2800" dirty="0" smtClean="0"/>
              <a:t>Surveys </a:t>
            </a:r>
            <a:r>
              <a:rPr lang="en-US" dirty="0" smtClean="0">
                <a:hlinkClick r:id="rId2"/>
              </a:rPr>
              <a:t>http://lawschool.westlaw.com</a:t>
            </a:r>
            <a:endParaRPr lang="en-US" dirty="0" smtClean="0"/>
          </a:p>
          <a:p>
            <a:pPr lvl="2"/>
            <a:r>
              <a:rPr lang="en-US" sz="2800" dirty="0" smtClean="0"/>
              <a:t>Lexis.com </a:t>
            </a:r>
            <a:r>
              <a:rPr lang="en-US" sz="2800" dirty="0" smtClean="0"/>
              <a:t>-&gt; 50 State </a:t>
            </a:r>
            <a:r>
              <a:rPr lang="en-US" sz="2800" dirty="0" smtClean="0"/>
              <a:t>Surveys </a:t>
            </a:r>
            <a:r>
              <a:rPr lang="en-US" sz="1600" dirty="0" smtClean="0">
                <a:hlinkClick r:id="rId3"/>
              </a:rPr>
              <a:t>http://lexisnexis.com/lawschool</a:t>
            </a:r>
            <a:endParaRPr lang="en-US" sz="1600" dirty="0" smtClean="0"/>
          </a:p>
          <a:p>
            <a:pPr lvl="2"/>
            <a:r>
              <a:rPr lang="en-US" sz="2800" dirty="0" smtClean="0"/>
              <a:t>BNA </a:t>
            </a:r>
            <a:r>
              <a:rPr lang="en-US" sz="2800" dirty="0" smtClean="0"/>
              <a:t>– (many of the online reporters have state compilations</a:t>
            </a:r>
            <a:r>
              <a:rPr lang="en-US" sz="2800" dirty="0" smtClean="0"/>
              <a:t>) </a:t>
            </a:r>
            <a:endParaRPr lang="en-US" sz="2800" dirty="0" smtClean="0"/>
          </a:p>
          <a:p>
            <a:pPr lvl="3"/>
            <a:r>
              <a:rPr lang="en-US" sz="2800" dirty="0" smtClean="0"/>
              <a:t>ABA/BNA Lawyers’ Manual on Professional Conduct -&gt; Ethics Opinions -&gt; State Ethics </a:t>
            </a:r>
            <a:r>
              <a:rPr lang="en-US" sz="2800" dirty="0"/>
              <a:t>Opinions </a:t>
            </a:r>
            <a:r>
              <a:rPr lang="en-US" dirty="0">
                <a:hlinkClick r:id="rId4"/>
              </a:rPr>
              <a:t>http://0-lawyersmanual.bna.com.libweb.hofstra.edu/mopw2</a:t>
            </a:r>
            <a:r>
              <a:rPr lang="en-US" dirty="0" smtClean="0">
                <a:hlinkClick r:id="rId4"/>
              </a:rPr>
              <a:t>/</a:t>
            </a:r>
            <a:endParaRPr lang="en-US" dirty="0" smtClean="0"/>
          </a:p>
          <a:p>
            <a:pPr lvl="3"/>
            <a:r>
              <a:rPr lang="en-US" sz="2800" dirty="0" smtClean="0"/>
              <a:t>Tax </a:t>
            </a:r>
            <a:r>
              <a:rPr lang="en-US" sz="2800" dirty="0" smtClean="0"/>
              <a:t>and Accounting Center -&gt; State (tab) -&gt; Tables, Charts and Lists (state</a:t>
            </a:r>
            <a:r>
              <a:rPr lang="en-US" sz="2800" dirty="0"/>
              <a:t>) </a:t>
            </a:r>
            <a:r>
              <a:rPr lang="en-US" dirty="0">
                <a:hlinkClick r:id="rId5"/>
              </a:rPr>
              <a:t>http://0-taxandaccounting.bna.com.libweb.hofstra.edu/btac</a:t>
            </a:r>
            <a:r>
              <a:rPr lang="en-US" dirty="0" smtClean="0">
                <a:hlinkClick r:id="rId5"/>
              </a:rPr>
              <a:t>/</a:t>
            </a:r>
            <a:endParaRPr lang="en-US" dirty="0" smtClean="0"/>
          </a:p>
          <a:p>
            <a:pPr lvl="1"/>
            <a:r>
              <a:rPr lang="en-US" sz="2800" dirty="0" smtClean="0"/>
              <a:t>Internet </a:t>
            </a:r>
            <a:r>
              <a:rPr lang="en-US" sz="2800" dirty="0" smtClean="0"/>
              <a:t>–</a:t>
            </a:r>
          </a:p>
          <a:p>
            <a:pPr lvl="2"/>
            <a:r>
              <a:rPr lang="en-US" sz="2800" dirty="0" smtClean="0"/>
              <a:t>National Conference of State Legislatures (</a:t>
            </a:r>
            <a:r>
              <a:rPr lang="en-US" sz="2800" u="sng" dirty="0" smtClean="0">
                <a:hlinkClick r:id="rId6"/>
              </a:rPr>
              <a:t>http://www.ncsl.org</a:t>
            </a:r>
            <a:r>
              <a:rPr lang="en-US" sz="2800" dirty="0" smtClean="0"/>
              <a:t>)</a:t>
            </a:r>
            <a:endParaRPr lang="en-US" sz="2800" dirty="0"/>
          </a:p>
        </p:txBody>
      </p:sp>
    </p:spTree>
    <p:extLst>
      <p:ext uri="{BB962C8B-B14F-4D97-AF65-F5344CB8AC3E}">
        <p14:creationId xmlns:p14="http://schemas.microsoft.com/office/powerpoint/2010/main" val="2696475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questions?</a:t>
            </a:r>
            <a:endParaRPr lang="en-US" dirty="0"/>
          </a:p>
        </p:txBody>
      </p:sp>
      <p:sp>
        <p:nvSpPr>
          <p:cNvPr id="3" name="Subtitle 2"/>
          <p:cNvSpPr>
            <a:spLocks noGrp="1"/>
          </p:cNvSpPr>
          <p:nvPr>
            <p:ph type="subTitle" idx="1"/>
          </p:nvPr>
        </p:nvSpPr>
        <p:spPr/>
        <p:txBody>
          <a:bodyPr>
            <a:normAutofit fontScale="85000" lnSpcReduction="10000"/>
          </a:bodyPr>
          <a:lstStyle/>
          <a:p>
            <a:r>
              <a:rPr lang="en-US" sz="4800" dirty="0" smtClean="0">
                <a:solidFill>
                  <a:schemeClr val="tx1"/>
                </a:solidFill>
              </a:rPr>
              <a:t>See a reference librarian!</a:t>
            </a:r>
            <a:endParaRPr lang="en-US" sz="4800" dirty="0">
              <a:solidFill>
                <a:schemeClr val="tx1"/>
              </a:solidFill>
            </a:endParaRPr>
          </a:p>
        </p:txBody>
      </p:sp>
    </p:spTree>
    <p:extLst>
      <p:ext uri="{BB962C8B-B14F-4D97-AF65-F5344CB8AC3E}">
        <p14:creationId xmlns:p14="http://schemas.microsoft.com/office/powerpoint/2010/main" val="398883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6093976"/>
          </a:xfrm>
          <a:prstGeom prst="rect">
            <a:avLst/>
          </a:prstGeom>
        </p:spPr>
        <p:txBody>
          <a:bodyPr wrap="square">
            <a:spAutoFit/>
          </a:bodyPr>
          <a:lstStyle/>
          <a:p>
            <a:r>
              <a:rPr lang="en-US" sz="2800" b="1" dirty="0"/>
              <a:t>Essential Elements of the Research Process</a:t>
            </a:r>
            <a:r>
              <a:rPr lang="en-US" sz="2800" dirty="0"/>
              <a:t/>
            </a:r>
            <a:br>
              <a:rPr lang="en-US" sz="2800" dirty="0"/>
            </a:br>
            <a:r>
              <a:rPr lang="en-US" sz="2800" dirty="0" smtClean="0"/>
              <a:t>______________________________________________</a:t>
            </a:r>
            <a:endParaRPr lang="en-US" sz="2800" dirty="0"/>
          </a:p>
          <a:p>
            <a:r>
              <a:rPr lang="en-US" sz="2800" dirty="0"/>
              <a:t> </a:t>
            </a:r>
          </a:p>
          <a:p>
            <a:pPr marL="514350" lvl="0" indent="-514350">
              <a:buFont typeface="+mj-lt"/>
              <a:buAutoNum type="arabicPeriod"/>
            </a:pPr>
            <a:r>
              <a:rPr lang="en-US" sz="2800" dirty="0"/>
              <a:t>Frame the question(s) and develop search terms.</a:t>
            </a:r>
          </a:p>
          <a:p>
            <a:pPr marL="514350" lvl="0" indent="-514350">
              <a:buFont typeface="+mj-lt"/>
              <a:buAutoNum type="arabicPeriod"/>
            </a:pPr>
            <a:r>
              <a:rPr lang="en-US" sz="2800" dirty="0"/>
              <a:t>Identify, prioritize, and consult relevant sources.</a:t>
            </a:r>
          </a:p>
          <a:p>
            <a:pPr marL="514350" lvl="0" indent="-514350">
              <a:buFont typeface="+mj-lt"/>
              <a:buAutoNum type="arabicPeriod"/>
            </a:pPr>
            <a:r>
              <a:rPr lang="en-US" sz="2800" dirty="0"/>
              <a:t>Expand and update your research.</a:t>
            </a:r>
          </a:p>
          <a:p>
            <a:pPr marL="514350" lvl="0" indent="-514350">
              <a:buFont typeface="+mj-lt"/>
              <a:buAutoNum type="arabicPeriod"/>
            </a:pPr>
            <a:r>
              <a:rPr lang="en-US" sz="2800" dirty="0"/>
              <a:t>Make sure your research is responsive to the question(s) presented.</a:t>
            </a:r>
          </a:p>
          <a:p>
            <a:pPr marL="514350" lvl="0" indent="-514350">
              <a:buFont typeface="+mj-lt"/>
              <a:buAutoNum type="arabicPeriod"/>
            </a:pPr>
            <a:r>
              <a:rPr lang="en-US" sz="2800" dirty="0"/>
              <a:t>Know when to stop.</a:t>
            </a:r>
          </a:p>
          <a:p>
            <a:r>
              <a:rPr lang="en-US" sz="2800" dirty="0" smtClean="0"/>
              <a:t>______________________________________________</a:t>
            </a:r>
            <a:r>
              <a:rPr lang="en-US" sz="2800" dirty="0"/>
              <a:t> </a:t>
            </a:r>
          </a:p>
          <a:p>
            <a:r>
              <a:rPr lang="en-US" dirty="0"/>
              <a:t>“Elements” by Courtney Selby for Research Strategy 101: smart ways to tackle tough questions </a:t>
            </a:r>
            <a:r>
              <a:rPr lang="en-US" dirty="0" smtClean="0"/>
              <a:t>(Webcasts Spring ‘13) available at: </a:t>
            </a:r>
            <a:r>
              <a:rPr lang="en-US" dirty="0" smtClean="0">
                <a:hlinkClick r:id="rId2"/>
              </a:rPr>
              <a:t>http://law.hofstra.edu/academics/library/research/webcasts/index.html</a:t>
            </a:r>
            <a:endParaRPr lang="en-US" dirty="0" smtClean="0"/>
          </a:p>
          <a:p>
            <a:r>
              <a:rPr lang="en-US" sz="2800" dirty="0"/>
              <a:t> </a:t>
            </a:r>
          </a:p>
        </p:txBody>
      </p:sp>
    </p:spTree>
    <p:extLst>
      <p:ext uri="{BB962C8B-B14F-4D97-AF65-F5344CB8AC3E}">
        <p14:creationId xmlns:p14="http://schemas.microsoft.com/office/powerpoint/2010/main" val="445367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8847"/>
            <a:ext cx="8839200" cy="6032421"/>
          </a:xfrm>
          <a:prstGeom prst="rect">
            <a:avLst/>
          </a:prstGeom>
        </p:spPr>
        <p:txBody>
          <a:bodyPr wrap="square">
            <a:spAutoFit/>
          </a:bodyPr>
          <a:lstStyle/>
          <a:p>
            <a:r>
              <a:rPr lang="en-US" sz="3200" b="1" dirty="0"/>
              <a:t>Faculty RA Training Research Hypothetical 1</a:t>
            </a:r>
            <a:endParaRPr lang="en-US" sz="3200" dirty="0"/>
          </a:p>
          <a:p>
            <a:r>
              <a:rPr lang="en-US" b="1" dirty="0"/>
              <a:t>  </a:t>
            </a:r>
            <a:endParaRPr lang="en-US" dirty="0"/>
          </a:p>
          <a:p>
            <a:r>
              <a:rPr lang="en-US" sz="2400" dirty="0"/>
              <a:t>Your professor is writing a book on father’s rights and is interested in finding a case from Kentucky where a biological father was unable to bring a court action to have him declared the parent of a child he fathered with a married woman.  The biological father had a DNA test that said he was the child’s father, take with the mother’s permission, but was later blocked from presenting it to the family court by the mother and the mother’s husband.  The case happened sometime around 2006 – 2008 and has been overturned in the last couple of years. </a:t>
            </a:r>
          </a:p>
          <a:p>
            <a:r>
              <a:rPr lang="en-US" sz="2400" dirty="0"/>
              <a:t> </a:t>
            </a:r>
          </a:p>
          <a:p>
            <a:r>
              <a:rPr lang="en-US" sz="2400" dirty="0"/>
              <a:t>You are instructed to find the old and new cases for this issue, determine what the new law is (</a:t>
            </a:r>
            <a:r>
              <a:rPr lang="en-US" sz="2400" dirty="0" err="1"/>
              <a:t>i.e</a:t>
            </a:r>
            <a:r>
              <a:rPr lang="en-US" sz="2400" dirty="0"/>
              <a:t> what is the test the court will use to determine whether a case will be brought) and also find some background on the development of the law for fathers in KY.</a:t>
            </a:r>
          </a:p>
        </p:txBody>
      </p:sp>
    </p:spTree>
    <p:extLst>
      <p:ext uri="{BB962C8B-B14F-4D97-AF65-F5344CB8AC3E}">
        <p14:creationId xmlns:p14="http://schemas.microsoft.com/office/powerpoint/2010/main" val="221434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WestlawNext</a:t>
            </a:r>
            <a:endParaRPr lang="en-US" dirty="0"/>
          </a:p>
        </p:txBody>
      </p:sp>
      <p:sp>
        <p:nvSpPr>
          <p:cNvPr id="3" name="Subtitle 2"/>
          <p:cNvSpPr>
            <a:spLocks noGrp="1"/>
          </p:cNvSpPr>
          <p:nvPr>
            <p:ph type="subTitle" idx="1"/>
          </p:nvPr>
        </p:nvSpPr>
        <p:spPr/>
        <p:txBody>
          <a:bodyPr/>
          <a:lstStyle/>
          <a:p>
            <a:r>
              <a:rPr lang="en-US" dirty="0" smtClean="0">
                <a:hlinkClick r:id="rId2"/>
              </a:rPr>
              <a:t>http://lawschool.westlaw.com</a:t>
            </a:r>
            <a:endParaRPr lang="en-US" dirty="0" smtClean="0"/>
          </a:p>
          <a:p>
            <a:endParaRPr lang="en-US" dirty="0"/>
          </a:p>
        </p:txBody>
      </p:sp>
    </p:spTree>
    <p:extLst>
      <p:ext uri="{BB962C8B-B14F-4D97-AF65-F5344CB8AC3E}">
        <p14:creationId xmlns:p14="http://schemas.microsoft.com/office/powerpoint/2010/main" val="449440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924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75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3970318"/>
          </a:xfrm>
          <a:prstGeom prst="rect">
            <a:avLst/>
          </a:prstGeom>
        </p:spPr>
        <p:txBody>
          <a:bodyPr wrap="square">
            <a:spAutoFit/>
          </a:bodyPr>
          <a:lstStyle/>
          <a:p>
            <a:r>
              <a:rPr lang="en-US" sz="3600" b="1" dirty="0"/>
              <a:t>Faculty RA Training Research Hypothetical 2</a:t>
            </a:r>
            <a:endParaRPr lang="en-US" sz="3600" dirty="0"/>
          </a:p>
          <a:p>
            <a:r>
              <a:rPr lang="en-US" sz="3600" dirty="0"/>
              <a:t> </a:t>
            </a:r>
          </a:p>
          <a:p>
            <a:r>
              <a:rPr lang="en-US" sz="3600" dirty="0"/>
              <a:t>Your professor has instructed you to research the presumption of legitimacy, the standard for rebutting it, and who can bring the action for every U.S. state.  You have Kentucky to use as a model.  What do you do next?</a:t>
            </a:r>
          </a:p>
        </p:txBody>
      </p:sp>
    </p:spTree>
    <p:extLst>
      <p:ext uri="{BB962C8B-B14F-4D97-AF65-F5344CB8AC3E}">
        <p14:creationId xmlns:p14="http://schemas.microsoft.com/office/powerpoint/2010/main" val="2651360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04800"/>
            <a:ext cx="7010400" cy="5693866"/>
          </a:xfrm>
          <a:prstGeom prst="rect">
            <a:avLst/>
          </a:prstGeom>
        </p:spPr>
        <p:txBody>
          <a:bodyPr wrap="square">
            <a:spAutoFit/>
          </a:bodyPr>
          <a:lstStyle/>
          <a:p>
            <a:pPr lvl="0" algn="ctr"/>
            <a:r>
              <a:rPr lang="en-US" sz="3200" dirty="0"/>
              <a:t>Creating a 50 State </a:t>
            </a:r>
            <a:r>
              <a:rPr lang="en-US" sz="3200" dirty="0" smtClean="0"/>
              <a:t>Survey</a:t>
            </a:r>
          </a:p>
          <a:p>
            <a:pPr lvl="1" algn="ctr"/>
            <a:endParaRPr lang="en-US" dirty="0" smtClean="0"/>
          </a:p>
          <a:p>
            <a:pPr lvl="1" algn="ctr"/>
            <a:r>
              <a:rPr lang="en-US" sz="2400" dirty="0" smtClean="0"/>
              <a:t>Strategy:</a:t>
            </a:r>
            <a:endParaRPr lang="en-US" sz="2400" dirty="0"/>
          </a:p>
          <a:p>
            <a:pPr marL="1428750" lvl="2" indent="-514350">
              <a:buFont typeface="+mj-lt"/>
              <a:buAutoNum type="arabicPeriod"/>
            </a:pPr>
            <a:r>
              <a:rPr lang="en-US" sz="2400" dirty="0"/>
              <a:t>Do preliminary research on your topic.</a:t>
            </a:r>
          </a:p>
          <a:p>
            <a:pPr marL="1428750" lvl="2" indent="-514350">
              <a:buFont typeface="+mj-lt"/>
              <a:buAutoNum type="arabicPeriod"/>
            </a:pPr>
            <a:r>
              <a:rPr lang="en-US" sz="2400" dirty="0"/>
              <a:t>Look for a pre-compiled survey on the topic (even if incomplete).</a:t>
            </a:r>
          </a:p>
          <a:p>
            <a:pPr marL="1428750" lvl="2" indent="-514350">
              <a:buFont typeface="+mj-lt"/>
              <a:buAutoNum type="arabicPeriod"/>
            </a:pPr>
            <a:r>
              <a:rPr lang="en-US" sz="2400" dirty="0"/>
              <a:t>Determine what to compare and your search terms.</a:t>
            </a:r>
          </a:p>
          <a:p>
            <a:pPr marL="1428750" lvl="2" indent="-514350">
              <a:buFont typeface="+mj-lt"/>
              <a:buAutoNum type="arabicPeriod"/>
            </a:pPr>
            <a:r>
              <a:rPr lang="en-US" sz="2400" dirty="0"/>
              <a:t>Create your table.</a:t>
            </a:r>
          </a:p>
          <a:p>
            <a:pPr marL="1428750" lvl="2" indent="-514350">
              <a:buFont typeface="+mj-lt"/>
              <a:buAutoNum type="arabicPeriod"/>
            </a:pPr>
            <a:r>
              <a:rPr lang="en-US" sz="2400" dirty="0"/>
              <a:t>Determine what makes a good search (terms and connectors and good search terms) or use a print index.</a:t>
            </a:r>
          </a:p>
          <a:p>
            <a:pPr marL="1428750" lvl="2" indent="-514350">
              <a:buFont typeface="+mj-lt"/>
              <a:buAutoNum type="arabicPeriod"/>
            </a:pPr>
            <a:r>
              <a:rPr lang="en-US" sz="2400" dirty="0"/>
              <a:t>Work through your list of results for each state and fill in the table.</a:t>
            </a:r>
          </a:p>
          <a:p>
            <a:pPr marL="1428750" lvl="2" indent="-514350">
              <a:buFont typeface="+mj-lt"/>
              <a:buAutoNum type="arabicPeriod"/>
            </a:pPr>
            <a:r>
              <a:rPr lang="en-US" sz="2400" dirty="0"/>
              <a:t>Update your work</a:t>
            </a:r>
            <a:r>
              <a:rPr lang="en-US" sz="2600" dirty="0"/>
              <a:t>.</a:t>
            </a:r>
          </a:p>
        </p:txBody>
      </p:sp>
    </p:spTree>
    <p:extLst>
      <p:ext uri="{BB962C8B-B14F-4D97-AF65-F5344CB8AC3E}">
        <p14:creationId xmlns:p14="http://schemas.microsoft.com/office/powerpoint/2010/main" val="1140431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4462760"/>
          </a:xfrm>
          <a:prstGeom prst="rect">
            <a:avLst/>
          </a:prstGeom>
        </p:spPr>
        <p:txBody>
          <a:bodyPr wrap="square">
            <a:spAutoFit/>
          </a:bodyPr>
          <a:lstStyle/>
          <a:p>
            <a:pPr lvl="0"/>
            <a:r>
              <a:rPr lang="en-US" sz="4400" dirty="0" smtClean="0"/>
              <a:t>50 State </a:t>
            </a:r>
            <a:r>
              <a:rPr lang="en-US" sz="4400" dirty="0" smtClean="0"/>
              <a:t>Survey </a:t>
            </a:r>
            <a:r>
              <a:rPr lang="en-US" sz="4400" dirty="0" err="1" smtClean="0"/>
              <a:t>LibGuides</a:t>
            </a:r>
            <a:r>
              <a:rPr lang="en-US" sz="4400" dirty="0" smtClean="0"/>
              <a:t> – </a:t>
            </a:r>
          </a:p>
          <a:p>
            <a:pPr marL="571500" lvl="0" indent="-571500">
              <a:buFont typeface="Arial" panose="020B0604020202020204" pitchFamily="34" charset="0"/>
              <a:buChar char="•"/>
            </a:pPr>
            <a:r>
              <a:rPr lang="en-US" sz="3600" dirty="0" smtClean="0"/>
              <a:t>Georgia State University  School of Law Library </a:t>
            </a:r>
          </a:p>
          <a:p>
            <a:r>
              <a:rPr lang="en-US" sz="3200" u="sng" dirty="0">
                <a:hlinkClick r:id="rId2"/>
              </a:rPr>
              <a:t>http://libguides.law.gsu.edu/50statesurveys</a:t>
            </a:r>
            <a:endParaRPr lang="en-US" sz="3200" u="sng" dirty="0"/>
          </a:p>
          <a:p>
            <a:pPr lvl="0"/>
            <a:endParaRPr lang="en-US" sz="3600" dirty="0" smtClean="0"/>
          </a:p>
          <a:p>
            <a:pPr marL="571500" lvl="0" indent="-571500">
              <a:buFont typeface="Arial" panose="020B0604020202020204" pitchFamily="34" charset="0"/>
              <a:buChar char="•"/>
            </a:pPr>
            <a:r>
              <a:rPr lang="en-US" sz="3600" dirty="0" smtClean="0"/>
              <a:t>University of Texas Law Library</a:t>
            </a:r>
          </a:p>
          <a:p>
            <a:pPr lvl="0"/>
            <a:r>
              <a:rPr lang="en-US" sz="3200" u="sng" dirty="0" smtClean="0">
                <a:hlinkClick r:id="rId3"/>
              </a:rPr>
              <a:t>http</a:t>
            </a:r>
            <a:r>
              <a:rPr lang="en-US" sz="3200" u="sng" dirty="0" smtClean="0">
                <a:hlinkClick r:id="rId3"/>
              </a:rPr>
              <a:t>://tarltonguides.law.utexas.edu/content.php?pid=242166&amp;sid=2028342</a:t>
            </a:r>
            <a:endParaRPr lang="en-US" sz="3200" dirty="0"/>
          </a:p>
        </p:txBody>
      </p:sp>
    </p:spTree>
    <p:extLst>
      <p:ext uri="{BB962C8B-B14F-4D97-AF65-F5344CB8AC3E}">
        <p14:creationId xmlns:p14="http://schemas.microsoft.com/office/powerpoint/2010/main" val="4267315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772400" cy="5386090"/>
          </a:xfrm>
          <a:prstGeom prst="rect">
            <a:avLst/>
          </a:prstGeom>
        </p:spPr>
        <p:txBody>
          <a:bodyPr wrap="square">
            <a:spAutoFit/>
          </a:bodyPr>
          <a:lstStyle/>
          <a:p>
            <a:r>
              <a:rPr lang="en-US" dirty="0"/>
              <a:t> </a:t>
            </a:r>
            <a:r>
              <a:rPr lang="en-US" sz="3200" dirty="0" smtClean="0"/>
              <a:t>Compiled </a:t>
            </a:r>
            <a:r>
              <a:rPr lang="en-US" sz="3200" dirty="0"/>
              <a:t>50 State Surveys</a:t>
            </a:r>
          </a:p>
          <a:p>
            <a:pPr lvl="1"/>
            <a:r>
              <a:rPr lang="en-US" sz="3200" dirty="0"/>
              <a:t>Print –</a:t>
            </a:r>
          </a:p>
          <a:p>
            <a:pPr lvl="2"/>
            <a:r>
              <a:rPr lang="en-US" sz="2800" dirty="0"/>
              <a:t>M.C. </a:t>
            </a:r>
            <a:r>
              <a:rPr lang="en-US" sz="2800" dirty="0" err="1"/>
              <a:t>Chiorazzi</a:t>
            </a:r>
            <a:r>
              <a:rPr lang="en-US" sz="2800" dirty="0"/>
              <a:t> &amp; M. Most (eds.), </a:t>
            </a:r>
            <a:r>
              <a:rPr lang="en-US" sz="2800" dirty="0" err="1"/>
              <a:t>Prestatehood</a:t>
            </a:r>
            <a:r>
              <a:rPr lang="en-US" sz="2800" dirty="0"/>
              <a:t> Legal Materials: A Fifty-State Research Guide, including New York City and the District of Columbia, Hayworth Press: Binghamton, NY (2005).</a:t>
            </a:r>
          </a:p>
          <a:p>
            <a:pPr lvl="2"/>
            <a:endParaRPr lang="en-US" sz="2800" dirty="0" smtClean="0"/>
          </a:p>
          <a:p>
            <a:pPr lvl="2"/>
            <a:r>
              <a:rPr lang="en-US" sz="2800" dirty="0" smtClean="0"/>
              <a:t>P.B</a:t>
            </a:r>
            <a:r>
              <a:rPr lang="en-US" sz="2800" dirty="0"/>
              <a:t>. Linton, Abortion Under State Constitutions – A State by State Analysis (2d ed.), Carolina Academic Press: Durham, N.C (2012</a:t>
            </a:r>
            <a:r>
              <a:rPr lang="en-US" sz="2800" dirty="0" smtClean="0"/>
              <a:t>).</a:t>
            </a:r>
            <a:endParaRPr lang="en-US" sz="2800" dirty="0"/>
          </a:p>
        </p:txBody>
      </p:sp>
    </p:spTree>
    <p:extLst>
      <p:ext uri="{BB962C8B-B14F-4D97-AF65-F5344CB8AC3E}">
        <p14:creationId xmlns:p14="http://schemas.microsoft.com/office/powerpoint/2010/main" val="281292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307</TotalTime>
  <Words>341</Words>
  <Application>Microsoft Office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Elemental</vt:lpstr>
      <vt:lpstr>Faculty RA Training (Part 2)</vt:lpstr>
      <vt:lpstr>PowerPoint Presentation</vt:lpstr>
      <vt:lpstr>PowerPoint Presentation</vt:lpstr>
      <vt:lpstr>WestlawNext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questions?</vt:lpstr>
    </vt:vector>
  </TitlesOfParts>
  <Company>Hofstra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 Dell</dc:creator>
  <cp:lastModifiedBy>Marin Dell</cp:lastModifiedBy>
  <cp:revision>23</cp:revision>
  <cp:lastPrinted>2014-10-10T21:12:22Z</cp:lastPrinted>
  <dcterms:created xsi:type="dcterms:W3CDTF">2014-10-09T20:00:21Z</dcterms:created>
  <dcterms:modified xsi:type="dcterms:W3CDTF">2014-10-11T00:38:25Z</dcterms:modified>
</cp:coreProperties>
</file>