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5" r:id="rId5"/>
    <p:sldId id="310" r:id="rId6"/>
    <p:sldId id="320" r:id="rId7"/>
    <p:sldId id="313" r:id="rId8"/>
    <p:sldId id="312" r:id="rId9"/>
  </p:sldIdLst>
  <p:sldSz cx="12188825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78" d="100"/>
          <a:sy n="78" d="100"/>
        </p:scale>
        <p:origin x="600" y="8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2/25/2015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2/25/2015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2/25/2015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2/25/2015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2/25/2015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2/25/2015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2/25/2015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vernote.com/" TargetMode="External"/><Relationship Id="rId7" Type="http://schemas.openxmlformats.org/officeDocument/2006/relationships/hyperlink" Target="https://itunes.apple.com/us/app/law-dojo/id547089562?mt=8" TargetMode="External"/><Relationship Id="rId2" Type="http://schemas.openxmlformats.org/officeDocument/2006/relationships/hyperlink" Target="http://www.cnet.com/how-to/onedrive-dropbox-google-drive-and-box-which-cloud-storage-service-is-right-for-yo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unes.apple.com/us/app/flashcards*/id403199818?mt=8" TargetMode="External"/><Relationship Id="rId5" Type="http://schemas.openxmlformats.org/officeDocument/2006/relationships/hyperlink" Target="https://itunes.apple.com/US/app/id336683524?mt=8" TargetMode="External"/><Relationship Id="rId4" Type="http://schemas.openxmlformats.org/officeDocument/2006/relationships/hyperlink" Target="http://www.goodreader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ricanbar.org/content/dam/aba/migrated/tech/ltrc/charts/pmtbchart.authcheckdam.pdf" TargetMode="External"/><Relationship Id="rId2" Type="http://schemas.openxmlformats.org/officeDocument/2006/relationships/hyperlink" Target="http://www.litsoftware.com/products/trialpad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hyperlink" Target="http://amicusattorney.com/products/smallfir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nd.uscourts.gov/CourtRoomTechnology.aspx" TargetMode="External"/><Relationship Id="rId2" Type="http://schemas.openxmlformats.org/officeDocument/2006/relationships/hyperlink" Target="http://www.nynd.uscourts.gov/courtroom-technology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9.jpg"/><Relationship Id="rId2" Type="http://schemas.openxmlformats.org/officeDocument/2006/relationships/hyperlink" Target="http://www.courtinnovatio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owddefend.com/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a2jauthor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Legal Tech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Essential technology for classroom, office, and courtroom</a:t>
            </a:r>
            <a:endParaRPr lang="it-IT" dirty="0"/>
          </a:p>
        </p:txBody>
      </p:sp>
      <p:sp>
        <p:nvSpPr>
          <p:cNvPr id="2" name="TextBox 1"/>
          <p:cNvSpPr txBox="1"/>
          <p:nvPr/>
        </p:nvSpPr>
        <p:spPr>
          <a:xfrm>
            <a:off x="303212" y="618386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Associate Dean Selby</a:t>
            </a:r>
            <a:br>
              <a:rPr lang="en-US" dirty="0" smtClean="0"/>
            </a:br>
            <a:r>
              <a:rPr lang="en-US" dirty="0" smtClean="0"/>
              <a:t>2/17/15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for the Classroom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Shared document storage and editing—</a:t>
            </a:r>
            <a:r>
              <a:rPr lang="en-US" dirty="0" smtClean="0">
                <a:hlinkClick r:id="rId2"/>
              </a:rPr>
              <a:t>Google Drive, Dropbox, One Drive, and Box</a:t>
            </a:r>
            <a:endParaRPr lang="en-US" dirty="0" smtClean="0"/>
          </a:p>
          <a:p>
            <a:r>
              <a:rPr lang="en-US" dirty="0" smtClean="0"/>
              <a:t>Cloud calendaring—Google Calendar or iCloud Calendar</a:t>
            </a:r>
          </a:p>
          <a:p>
            <a:r>
              <a:rPr lang="en-US" dirty="0" smtClean="0"/>
              <a:t>Research &amp; Project Document Organization </a:t>
            </a:r>
          </a:p>
          <a:p>
            <a:pPr lvl="1"/>
            <a:r>
              <a:rPr lang="en-US" dirty="0" smtClean="0"/>
              <a:t>Westlaw, Lexis, Bloomberg, and </a:t>
            </a:r>
            <a:r>
              <a:rPr lang="en-US" dirty="0" err="1" smtClean="0"/>
              <a:t>Fastcase</a:t>
            </a:r>
            <a:r>
              <a:rPr lang="en-US" dirty="0" smtClean="0"/>
              <a:t> apps</a:t>
            </a:r>
          </a:p>
          <a:p>
            <a:pPr lvl="1"/>
            <a:r>
              <a:rPr lang="en-US" dirty="0" smtClean="0">
                <a:hlinkClick r:id="rId3"/>
              </a:rPr>
              <a:t>Evernote</a:t>
            </a:r>
            <a:endParaRPr lang="en-US" dirty="0" smtClean="0"/>
          </a:p>
          <a:p>
            <a:pPr lvl="1"/>
            <a:r>
              <a:rPr lang="en-US" dirty="0" err="1" smtClean="0">
                <a:hlinkClick r:id="rId4"/>
              </a:rPr>
              <a:t>Goodreader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>
                <a:hlinkClick r:id="rId5"/>
              </a:rPr>
              <a:t>iFiles</a:t>
            </a:r>
            <a:endParaRPr lang="en-US" dirty="0" smtClean="0"/>
          </a:p>
          <a:p>
            <a:r>
              <a:rPr lang="en-US" dirty="0" smtClean="0"/>
              <a:t>Study buddy—</a:t>
            </a:r>
            <a:r>
              <a:rPr lang="en-US" dirty="0" err="1" smtClean="0">
                <a:hlinkClick r:id="rId6"/>
              </a:rPr>
              <a:t>Flashcardlet</a:t>
            </a:r>
            <a:endParaRPr lang="en-US" dirty="0" smtClean="0"/>
          </a:p>
          <a:p>
            <a:r>
              <a:rPr lang="en-US" dirty="0"/>
              <a:t>Just for fun – </a:t>
            </a:r>
            <a:r>
              <a:rPr lang="en-US" dirty="0">
                <a:hlinkClick r:id="rId7"/>
              </a:rPr>
              <a:t>Law Dojo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Technology for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0212" y="1981200"/>
            <a:ext cx="4419599" cy="4114800"/>
          </a:xfrm>
        </p:spPr>
        <p:txBody>
          <a:bodyPr>
            <a:normAutofit/>
          </a:bodyPr>
          <a:lstStyle/>
          <a:p>
            <a:r>
              <a:rPr lang="en-US" dirty="0" err="1" smtClean="0">
                <a:hlinkClick r:id="rId2"/>
              </a:rPr>
              <a:t>TrialPad</a:t>
            </a:r>
            <a:endParaRPr lang="en-US" dirty="0" smtClean="0"/>
          </a:p>
          <a:p>
            <a:pPr marL="0" indent="0">
              <a:buNone/>
            </a:pPr>
            <a:r>
              <a:rPr lang="en-US" sz="1800" i="1" dirty="0"/>
              <a:t>I went back to my hotel room, loaded up the documents I knew I would be working with the next day, ran through the process of presenting and annotating, and then set back to prepare for the next day of trial.</a:t>
            </a:r>
          </a:p>
          <a:p>
            <a:pPr marL="0" indent="0">
              <a:buNone/>
            </a:pPr>
            <a:r>
              <a:rPr lang="en-US" sz="1800" i="1" dirty="0" smtClean="0"/>
              <a:t>With </a:t>
            </a:r>
            <a:r>
              <a:rPr lang="en-US" sz="1800" i="1" dirty="0"/>
              <a:t>more than a little trepidation, I hooked my iPad up to my projector the next day at trial.</a:t>
            </a:r>
          </a:p>
          <a:p>
            <a:pPr marL="0" indent="0">
              <a:buNone/>
            </a:pPr>
            <a:r>
              <a:rPr lang="en-US" sz="1800" i="1" dirty="0" smtClean="0"/>
              <a:t>A </a:t>
            </a:r>
            <a:r>
              <a:rPr lang="en-US" sz="1800" i="1" dirty="0"/>
              <a:t>heavenly light should have descended. I’m not kidding, </a:t>
            </a:r>
            <a:r>
              <a:rPr lang="en-US" sz="1800" i="1" dirty="0" err="1"/>
              <a:t>TrialPad</a:t>
            </a:r>
            <a:r>
              <a:rPr lang="en-US" sz="1800" i="1" dirty="0"/>
              <a:t> was nearly magical.  </a:t>
            </a: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>--Todd Hendrickson of The </a:t>
            </a:r>
            <a:r>
              <a:rPr lang="en-US" sz="1800" i="1" dirty="0" err="1" smtClean="0"/>
              <a:t>Lawyerist</a:t>
            </a:r>
            <a:endParaRPr lang="en-US" sz="1800" i="1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812" y="1981200"/>
            <a:ext cx="4419600" cy="41148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Case Management Software</a:t>
            </a:r>
            <a:endParaRPr lang="en-US" dirty="0"/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12" y="2743200"/>
            <a:ext cx="314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2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Presentation of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 4 Federal District Courts in New York have electronic evidence presentation technology.</a:t>
            </a:r>
          </a:p>
          <a:p>
            <a:r>
              <a:rPr lang="en-US" dirty="0" smtClean="0">
                <a:hlinkClick r:id="rId2"/>
              </a:rPr>
              <a:t>Northern District courtroom tech equipment and FAQs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Northern District of Illinois courtroom tech equipment and procedures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379" y="2057401"/>
            <a:ext cx="4738387" cy="3067482"/>
          </a:xfrm>
        </p:spPr>
      </p:pic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Justice Initiatives and Technology</a:t>
            </a: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2057400"/>
            <a:ext cx="2466975" cy="1543050"/>
          </a:xfr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2" y="3276600"/>
            <a:ext cx="2209800" cy="2209800"/>
          </a:xfrm>
          <a:prstGeom prst="rect">
            <a:avLst/>
          </a:prstGeom>
        </p:spPr>
      </p:pic>
      <p:pic>
        <p:nvPicPr>
          <p:cNvPr id="7" name="Picture 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812" y="2057400"/>
            <a:ext cx="2054679" cy="206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C8257FE2F3474288D9D91245F92FA9" ma:contentTypeVersion="2" ma:contentTypeDescription="Create a new document." ma:contentTypeScope="" ma:versionID="eca5f7cc4efe99bfe875e7bb74fa9fcb">
  <xsd:schema xmlns:xsd="http://www.w3.org/2001/XMLSchema" xmlns:xs="http://www.w3.org/2001/XMLSchema" xmlns:p="http://schemas.microsoft.com/office/2006/metadata/properties" xmlns:ns3="09fd7c0f-5342-4f64-bf0b-382bbe2ee8f1" targetNamespace="http://schemas.microsoft.com/office/2006/metadata/properties" ma:root="true" ma:fieldsID="96744d7c033fc7009616ab7ebe2174d8" ns3:_="">
    <xsd:import namespace="09fd7c0f-5342-4f64-bf0b-382bbe2ee8f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fd7c0f-5342-4f64-bf0b-382bbe2ee8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357923-0902-4850-B256-ABA9143B12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084216-3185-46A7-B6BA-B0CDD3B6849A}">
  <ds:schemaRefs>
    <ds:schemaRef ds:uri="09fd7c0f-5342-4f64-bf0b-382bbe2ee8f1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4E5C0AD-3129-452E-8C0E-5021D4745A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fd7c0f-5342-4f64-bf0b-382bbe2ee8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190</Words>
  <Application>Microsoft Office PowerPoint</Application>
  <PresentationFormat>Custom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Corbel</vt:lpstr>
      <vt:lpstr>Digital Blue Tunnel 16x9</vt:lpstr>
      <vt:lpstr>Legal Tech</vt:lpstr>
      <vt:lpstr>Technology for the Classroom</vt:lpstr>
      <vt:lpstr>Technology for Practice</vt:lpstr>
      <vt:lpstr>Electronic Presentation of Evidence</vt:lpstr>
      <vt:lpstr>Justice Initiatives and Technology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2015-02-16T16:26:15Z</dcterms:created>
  <dcterms:modified xsi:type="dcterms:W3CDTF">2015-02-25T14:49:21Z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  <property fmtid="{D5CDD505-2E9C-101B-9397-08002B2CF9AE}" pid="3" name="ContentTypeId">
    <vt:lpwstr>0x010100F5C8257FE2F3474288D9D91245F92FA9</vt:lpwstr>
  </property>
</Properties>
</file>