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18"/>
  </p:handoutMasterIdLst>
  <p:sldIdLst>
    <p:sldId id="256" r:id="rId2"/>
    <p:sldId id="264" r:id="rId3"/>
    <p:sldId id="265" r:id="rId4"/>
    <p:sldId id="266" r:id="rId5"/>
    <p:sldId id="267" r:id="rId6"/>
    <p:sldId id="259" r:id="rId7"/>
    <p:sldId id="260" r:id="rId8"/>
    <p:sldId id="268" r:id="rId9"/>
    <p:sldId id="269" r:id="rId10"/>
    <p:sldId id="270" r:id="rId11"/>
    <p:sldId id="261" r:id="rId12"/>
    <p:sldId id="262" r:id="rId13"/>
    <p:sldId id="263"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B4D391-E0B5-4498-9F7A-3A3D609E8AF4}" type="datetimeFigureOut">
              <a:rPr lang="en-US" smtClean="0"/>
              <a:t>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A58D1B-0024-4856-AD15-DBC59259C810}" type="slidenum">
              <a:rPr lang="en-US" smtClean="0"/>
              <a:t>‹#›</a:t>
            </a:fld>
            <a:endParaRPr lang="en-US"/>
          </a:p>
        </p:txBody>
      </p:sp>
    </p:spTree>
    <p:extLst>
      <p:ext uri="{BB962C8B-B14F-4D97-AF65-F5344CB8AC3E}">
        <p14:creationId xmlns:p14="http://schemas.microsoft.com/office/powerpoint/2010/main" val="37408103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B4E63A-AFC7-40E8-B0B9-F9A8D8A77E8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B94C-50C7-493F-98EA-1943F2B3EE7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4E63A-AFC7-40E8-B0B9-F9A8D8A77E8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B4E63A-AFC7-40E8-B0B9-F9A8D8A77E8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4E63A-AFC7-40E8-B0B9-F9A8D8A77E8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4E63A-AFC7-40E8-B0B9-F9A8D8A77E8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B94C-50C7-493F-98EA-1943F2B3EE7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B4E63A-AFC7-40E8-B0B9-F9A8D8A77E89}"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B4E63A-AFC7-40E8-B0B9-F9A8D8A77E89}" type="datetimeFigureOut">
              <a:rPr lang="en-US" smtClean="0"/>
              <a:t>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4B94C-50C7-493F-98EA-1943F2B3EE7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4E63A-AFC7-40E8-B0B9-F9A8D8A77E89}" type="datetimeFigureOut">
              <a:rPr lang="en-US" smtClean="0"/>
              <a:t>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4E63A-AFC7-40E8-B0B9-F9A8D8A77E89}" type="datetimeFigureOut">
              <a:rPr lang="en-US" smtClean="0"/>
              <a:t>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4E63A-AFC7-40E8-B0B9-F9A8D8A77E89}"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B94C-50C7-493F-98EA-1943F2B3EE7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4E63A-AFC7-40E8-B0B9-F9A8D8A77E89}"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B94C-50C7-493F-98EA-1943F2B3EE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B4E63A-AFC7-40E8-B0B9-F9A8D8A77E89}" type="datetimeFigureOut">
              <a:rPr lang="en-US" smtClean="0"/>
              <a:t>2/2/2014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324B94C-50C7-493F-98EA-1943F2B3EE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ikha.joseph@hofstr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senate.gov/pagelayout/legislative/d_three_sections_with_teasers/treaties.htm" TargetMode="External"/><Relationship Id="rId3" Type="http://schemas.openxmlformats.org/officeDocument/2006/relationships/hyperlink" Target="http://www.eisil.org/index.php?sid=850442477&amp;cat=18&amp;t=sub_pages" TargetMode="External"/><Relationship Id="rId7" Type="http://schemas.openxmlformats.org/officeDocument/2006/relationships/hyperlink" Target="http://www.state.gov/s/l/treaty/tif/index.htm" TargetMode="External"/><Relationship Id="rId2" Type="http://schemas.openxmlformats.org/officeDocument/2006/relationships/hyperlink" Target="http://www.ecolex.org/start.php" TargetMode="External"/><Relationship Id="rId1" Type="http://schemas.openxmlformats.org/officeDocument/2006/relationships/slideLayout" Target="../slideLayouts/slideLayout2.xml"/><Relationship Id="rId6" Type="http://schemas.openxmlformats.org/officeDocument/2006/relationships/hyperlink" Target="http://treaties.un.org/Pages/UNTSOnline.aspx?id=1" TargetMode="External"/><Relationship Id="rId5" Type="http://schemas.openxmlformats.org/officeDocument/2006/relationships/hyperlink" Target="http://sedac.ciesin.org/entri/" TargetMode="External"/><Relationship Id="rId4" Type="http://schemas.openxmlformats.org/officeDocument/2006/relationships/hyperlink" Target="http://www.unep.org/Documents.Multilingual/Default.asp?DocumentID=52&amp;ArticleID=89" TargetMode="External"/><Relationship Id="rId9" Type="http://schemas.openxmlformats.org/officeDocument/2006/relationships/hyperlink" Target="http://thomas.loc.gov/home/treaties/treatie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lr.info/" TargetMode="External"/><Relationship Id="rId2" Type="http://schemas.openxmlformats.org/officeDocument/2006/relationships/hyperlink" Target="http://www.icj-cij.org/docket/index.php?p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ibweb.hofstra.edu/record=b2282046~S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Environmental law </a:t>
            </a:r>
            <a:br>
              <a:rPr lang="en-US" dirty="0" smtClean="0"/>
            </a:br>
            <a:r>
              <a:rPr lang="en-US" dirty="0" smtClean="0"/>
              <a:t>research</a:t>
            </a:r>
            <a:endParaRPr lang="en-US" dirty="0"/>
          </a:p>
        </p:txBody>
      </p:sp>
      <p:sp>
        <p:nvSpPr>
          <p:cNvPr id="3" name="Subtitle 2"/>
          <p:cNvSpPr>
            <a:spLocks noGrp="1"/>
          </p:cNvSpPr>
          <p:nvPr>
            <p:ph type="subTitle" idx="1"/>
          </p:nvPr>
        </p:nvSpPr>
        <p:spPr/>
        <p:txBody>
          <a:bodyPr/>
          <a:lstStyle/>
          <a:p>
            <a:r>
              <a:rPr lang="en-US" dirty="0" smtClean="0"/>
              <a:t>Shikha Gupta Joseph:  </a:t>
            </a:r>
            <a:r>
              <a:rPr lang="en-US" dirty="0" smtClean="0">
                <a:hlinkClick r:id="rId2"/>
              </a:rPr>
              <a:t>shikha.joseph@hofstra.edu</a:t>
            </a:r>
            <a:endParaRPr lang="en-US" dirty="0" smtClean="0"/>
          </a:p>
          <a:p>
            <a:r>
              <a:rPr lang="en-US" dirty="0" smtClean="0"/>
              <a:t>Spring 2014</a:t>
            </a:r>
            <a:endParaRPr lang="en-US" dirty="0"/>
          </a:p>
        </p:txBody>
      </p:sp>
    </p:spTree>
    <p:extLst>
      <p:ext uri="{BB962C8B-B14F-4D97-AF65-F5344CB8AC3E}">
        <p14:creationId xmlns:p14="http://schemas.microsoft.com/office/powerpoint/2010/main" val="2552926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Basics of Treaty Research </a:t>
            </a:r>
          </a:p>
        </p:txBody>
      </p:sp>
      <p:sp>
        <p:nvSpPr>
          <p:cNvPr id="3" name="Content Placeholder 2"/>
          <p:cNvSpPr>
            <a:spLocks noGrp="1"/>
          </p:cNvSpPr>
          <p:nvPr>
            <p:ph idx="1"/>
          </p:nvPr>
        </p:nvSpPr>
        <p:spPr/>
        <p:txBody>
          <a:bodyPr/>
          <a:lstStyle/>
          <a:p>
            <a:r>
              <a:rPr lang="en-US" dirty="0"/>
              <a:t>What are the applicable treaties</a:t>
            </a:r>
            <a:r>
              <a:rPr lang="en-US" dirty="0" smtClean="0"/>
              <a:t>?</a:t>
            </a:r>
            <a:endParaRPr lang="en-US" dirty="0"/>
          </a:p>
          <a:p>
            <a:r>
              <a:rPr lang="en-US" dirty="0"/>
              <a:t>Who are the parties</a:t>
            </a:r>
            <a:r>
              <a:rPr lang="en-US" dirty="0" smtClean="0"/>
              <a:t>?</a:t>
            </a:r>
            <a:endParaRPr lang="en-US" dirty="0"/>
          </a:p>
          <a:p>
            <a:r>
              <a:rPr lang="en-US" dirty="0"/>
              <a:t>What are the relevant national laws of the parties?</a:t>
            </a:r>
          </a:p>
          <a:p>
            <a:pPr lvl="1"/>
            <a:r>
              <a:rPr lang="en-US" dirty="0"/>
              <a:t>US Law</a:t>
            </a:r>
          </a:p>
          <a:p>
            <a:pPr lvl="1"/>
            <a:r>
              <a:rPr lang="en-US" dirty="0"/>
              <a:t>Foreign </a:t>
            </a:r>
            <a:r>
              <a:rPr lang="en-US" dirty="0" smtClean="0"/>
              <a:t>Law</a:t>
            </a:r>
            <a:endParaRPr lang="en-US" dirty="0"/>
          </a:p>
          <a:p>
            <a:r>
              <a:rPr lang="en-US" dirty="0" smtClean="0"/>
              <a:t>Proper citation to treaty (check Bluebook for correct citation format)</a:t>
            </a:r>
            <a:endParaRPr lang="en-US" dirty="0"/>
          </a:p>
        </p:txBody>
      </p:sp>
    </p:spTree>
    <p:extLst>
      <p:ext uri="{BB962C8B-B14F-4D97-AF65-F5344CB8AC3E}">
        <p14:creationId xmlns:p14="http://schemas.microsoft.com/office/powerpoint/2010/main" val="35899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Treaties and Conventions</a:t>
            </a:r>
            <a:endParaRPr lang="en-US" dirty="0"/>
          </a:p>
        </p:txBody>
      </p:sp>
      <p:sp>
        <p:nvSpPr>
          <p:cNvPr id="3" name="Content Placeholder 2"/>
          <p:cNvSpPr>
            <a:spLocks noGrp="1"/>
          </p:cNvSpPr>
          <p:nvPr>
            <p:ph idx="1"/>
          </p:nvPr>
        </p:nvSpPr>
        <p:spPr/>
        <p:txBody>
          <a:bodyPr/>
          <a:lstStyle/>
          <a:p>
            <a:pPr marL="0" indent="0">
              <a:buNone/>
            </a:pPr>
            <a:r>
              <a:rPr lang="en-US" b="1" dirty="0"/>
              <a:t>Print Collections </a:t>
            </a:r>
            <a:endParaRPr lang="en-US" dirty="0"/>
          </a:p>
          <a:p>
            <a:pPr lvl="0"/>
            <a:r>
              <a:rPr lang="en-US" i="1" dirty="0"/>
              <a:t>International Environmental Soft Law: Collection of Relevant </a:t>
            </a:r>
            <a:r>
              <a:rPr lang="en-US" i="1" dirty="0" smtClean="0"/>
              <a:t>Instruments </a:t>
            </a:r>
            <a:r>
              <a:rPr lang="en-US" i="1" dirty="0"/>
              <a:t>/ </a:t>
            </a:r>
            <a:r>
              <a:rPr lang="en-US" dirty="0"/>
              <a:t>by W.E. </a:t>
            </a:r>
            <a:r>
              <a:rPr lang="en-US" dirty="0" err="1" smtClean="0"/>
              <a:t>Burhenne</a:t>
            </a:r>
            <a:r>
              <a:rPr lang="en-US" dirty="0" smtClean="0"/>
              <a:t>; </a:t>
            </a:r>
            <a:r>
              <a:rPr lang="en-US" dirty="0"/>
              <a:t>Marlene </a:t>
            </a:r>
            <a:r>
              <a:rPr lang="en-US" dirty="0" err="1"/>
              <a:t>Jahnke</a:t>
            </a:r>
            <a:r>
              <a:rPr lang="en-US" b="1" dirty="0"/>
              <a:t>,</a:t>
            </a:r>
            <a:r>
              <a:rPr lang="en-US" dirty="0"/>
              <a:t> </a:t>
            </a:r>
            <a:r>
              <a:rPr lang="en-US" dirty="0" smtClean="0"/>
              <a:t>Law </a:t>
            </a:r>
            <a:r>
              <a:rPr lang="en-US" dirty="0"/>
              <a:t>Classified  K3583 .I58</a:t>
            </a:r>
          </a:p>
          <a:p>
            <a:pPr lvl="0"/>
            <a:r>
              <a:rPr lang="en-US" i="1" dirty="0"/>
              <a:t>International Protection of the Environment: Conservation in Sustainable Development</a:t>
            </a:r>
            <a:r>
              <a:rPr lang="en-US" dirty="0"/>
              <a:t> / by Wolfgang E. </a:t>
            </a:r>
            <a:r>
              <a:rPr lang="en-US" dirty="0" err="1"/>
              <a:t>Burhenne</a:t>
            </a:r>
            <a:r>
              <a:rPr lang="en-US" dirty="0"/>
              <a:t> &amp; Nicholas A. Robinson, eds., Law Classified K3585.4 .I5478 </a:t>
            </a:r>
          </a:p>
          <a:p>
            <a:pPr lvl="0"/>
            <a:r>
              <a:rPr lang="en-US" i="1" dirty="0"/>
              <a:t>Environmental law treaties of the United</a:t>
            </a:r>
            <a:r>
              <a:rPr lang="en-US" dirty="0"/>
              <a:t> </a:t>
            </a:r>
            <a:r>
              <a:rPr lang="en-US" i="1" dirty="0"/>
              <a:t>States</a:t>
            </a:r>
            <a:r>
              <a:rPr lang="en-US" dirty="0"/>
              <a:t> / by Nicholas A. Robinson,  Law Classified  K3583.2 .U6 1997</a:t>
            </a:r>
          </a:p>
          <a:p>
            <a:endParaRPr lang="en-US" dirty="0"/>
          </a:p>
        </p:txBody>
      </p:sp>
    </p:spTree>
    <p:extLst>
      <p:ext uri="{BB962C8B-B14F-4D97-AF65-F5344CB8AC3E}">
        <p14:creationId xmlns:p14="http://schemas.microsoft.com/office/powerpoint/2010/main" val="1939034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Treaties and </a:t>
            </a:r>
            <a:r>
              <a:rPr lang="en-US" dirty="0" smtClean="0"/>
              <a:t>Conventions-cont.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Online Sources</a:t>
            </a:r>
            <a:endParaRPr lang="en-US" dirty="0"/>
          </a:p>
          <a:p>
            <a:r>
              <a:rPr lang="en-US" dirty="0" smtClean="0"/>
              <a:t>ECOLEX</a:t>
            </a:r>
            <a:r>
              <a:rPr lang="en-US" dirty="0"/>
              <a:t>: </a:t>
            </a:r>
            <a:r>
              <a:rPr lang="en-US" dirty="0">
                <a:hlinkClick r:id="rId2"/>
              </a:rPr>
              <a:t>http://</a:t>
            </a:r>
            <a:r>
              <a:rPr lang="en-US" dirty="0" smtClean="0">
                <a:hlinkClick r:id="rId2"/>
              </a:rPr>
              <a:t>www.ecolex.org/start.php</a:t>
            </a:r>
            <a:endParaRPr lang="en-US" dirty="0"/>
          </a:p>
          <a:p>
            <a:r>
              <a:rPr lang="en-US" dirty="0" smtClean="0"/>
              <a:t>EISIL:</a:t>
            </a:r>
            <a:r>
              <a:rPr lang="en-US" dirty="0" smtClean="0">
                <a:hlinkClick r:id="rId3"/>
              </a:rPr>
              <a:t>http</a:t>
            </a:r>
            <a:r>
              <a:rPr lang="en-US" dirty="0">
                <a:hlinkClick r:id="rId3"/>
              </a:rPr>
              <a:t>://www.eisil.org/index.php?sid=850442477&amp;cat=18&amp;t=sub_pages</a:t>
            </a:r>
            <a:endParaRPr lang="en-US" dirty="0"/>
          </a:p>
          <a:p>
            <a:r>
              <a:rPr lang="en-US" dirty="0" smtClean="0"/>
              <a:t>Environmental </a:t>
            </a:r>
            <a:r>
              <a:rPr lang="en-US" dirty="0"/>
              <a:t>Law </a:t>
            </a:r>
            <a:r>
              <a:rPr lang="en-US" dirty="0" smtClean="0"/>
              <a:t>Instruments(UNEP): </a:t>
            </a:r>
            <a:r>
              <a:rPr lang="en-US" dirty="0">
                <a:hlinkClick r:id="rId4"/>
              </a:rPr>
              <a:t>http://</a:t>
            </a:r>
            <a:r>
              <a:rPr lang="en-US" dirty="0" smtClean="0">
                <a:hlinkClick r:id="rId4"/>
              </a:rPr>
              <a:t>www.unep.org/Documents.Multilingual/Default.asp?DocumentID=52&amp;ArticleID=89</a:t>
            </a:r>
            <a:endParaRPr lang="en-US" dirty="0" smtClean="0"/>
          </a:p>
          <a:p>
            <a:r>
              <a:rPr lang="en-US" dirty="0" smtClean="0"/>
              <a:t>Environmental </a:t>
            </a:r>
            <a:r>
              <a:rPr lang="en-US" dirty="0"/>
              <a:t>Treaties and Resource Indicators (ENTRI):   </a:t>
            </a:r>
            <a:r>
              <a:rPr lang="en-US" dirty="0">
                <a:hlinkClick r:id="rId5"/>
              </a:rPr>
              <a:t>http://sedac.ciesin.org/entri/</a:t>
            </a:r>
            <a:endParaRPr lang="en-US" dirty="0"/>
          </a:p>
          <a:p>
            <a:r>
              <a:rPr lang="en-US" dirty="0" smtClean="0"/>
              <a:t>United </a:t>
            </a:r>
            <a:r>
              <a:rPr lang="en-US" dirty="0"/>
              <a:t>Nations Treaty Collection: </a:t>
            </a:r>
            <a:r>
              <a:rPr lang="en-US" dirty="0">
                <a:hlinkClick r:id="rId6"/>
              </a:rPr>
              <a:t>http://treaties.un.org/Pages/UNTSOnline.aspx?id=1</a:t>
            </a:r>
            <a:endParaRPr lang="en-US" dirty="0"/>
          </a:p>
          <a:p>
            <a:r>
              <a:rPr lang="en-US" dirty="0" smtClean="0"/>
              <a:t>Treaties </a:t>
            </a:r>
            <a:r>
              <a:rPr lang="en-US" dirty="0"/>
              <a:t>in Force: </a:t>
            </a:r>
            <a:r>
              <a:rPr lang="en-US" dirty="0">
                <a:hlinkClick r:id="rId7"/>
              </a:rPr>
              <a:t>http://www.state.gov/s/l/treaty/tif/index.htm</a:t>
            </a:r>
            <a:endParaRPr lang="en-US" dirty="0"/>
          </a:p>
          <a:p>
            <a:r>
              <a:rPr lang="en-US" dirty="0" smtClean="0"/>
              <a:t>United </a:t>
            </a:r>
            <a:r>
              <a:rPr lang="en-US" dirty="0"/>
              <a:t>States </a:t>
            </a:r>
            <a:r>
              <a:rPr lang="en-US" dirty="0" smtClean="0"/>
              <a:t>Senate-Treaties</a:t>
            </a:r>
            <a:r>
              <a:rPr lang="en-US" dirty="0"/>
              <a:t>: </a:t>
            </a:r>
            <a:r>
              <a:rPr lang="en-US" dirty="0" smtClean="0">
                <a:hlinkClick r:id="rId8"/>
              </a:rPr>
              <a:t>http</a:t>
            </a:r>
            <a:r>
              <a:rPr lang="en-US" dirty="0">
                <a:hlinkClick r:id="rId8"/>
              </a:rPr>
              <a:t>://</a:t>
            </a:r>
            <a:r>
              <a:rPr lang="en-US" dirty="0" smtClean="0">
                <a:hlinkClick r:id="rId8"/>
              </a:rPr>
              <a:t>www.senate.gov/pagelayout/legislative/d_three_sections_with_teasers/treaties.htm</a:t>
            </a:r>
            <a:endParaRPr lang="en-US" dirty="0" smtClean="0"/>
          </a:p>
          <a:p>
            <a:r>
              <a:rPr lang="en-US" dirty="0"/>
              <a:t>Thomas:  </a:t>
            </a:r>
            <a:r>
              <a:rPr lang="en-US" dirty="0">
                <a:hlinkClick r:id="rId9"/>
              </a:rPr>
              <a:t>http://</a:t>
            </a:r>
            <a:r>
              <a:rPr lang="en-US" dirty="0" smtClean="0">
                <a:hlinkClick r:id="rId9"/>
              </a:rPr>
              <a:t>thomas.loc.gov/home/treaties/treaties.html</a:t>
            </a:r>
            <a:endParaRPr lang="en-US" dirty="0" smtClean="0"/>
          </a:p>
          <a:p>
            <a:endParaRPr lang="en-US" dirty="0"/>
          </a:p>
          <a:p>
            <a:endParaRPr lang="en-US" dirty="0"/>
          </a:p>
        </p:txBody>
      </p:sp>
    </p:spTree>
    <p:extLst>
      <p:ext uri="{BB962C8B-B14F-4D97-AF65-F5344CB8AC3E}">
        <p14:creationId xmlns:p14="http://schemas.microsoft.com/office/powerpoint/2010/main" val="268011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Treaties and Conventions-cont.</a:t>
            </a:r>
          </a:p>
        </p:txBody>
      </p:sp>
      <p:sp>
        <p:nvSpPr>
          <p:cNvPr id="3" name="Content Placeholder 2"/>
          <p:cNvSpPr>
            <a:spLocks noGrp="1"/>
          </p:cNvSpPr>
          <p:nvPr>
            <p:ph idx="1"/>
          </p:nvPr>
        </p:nvSpPr>
        <p:spPr/>
        <p:txBody>
          <a:bodyPr/>
          <a:lstStyle/>
          <a:p>
            <a:pPr marL="0" indent="0">
              <a:buNone/>
            </a:pPr>
            <a:r>
              <a:rPr lang="en-US" b="1" dirty="0"/>
              <a:t>Database </a:t>
            </a:r>
            <a:r>
              <a:rPr lang="en-US" b="1" dirty="0" smtClean="0"/>
              <a:t>Sources</a:t>
            </a:r>
            <a:endParaRPr lang="en-US" dirty="0"/>
          </a:p>
          <a:p>
            <a:r>
              <a:rPr lang="en-US" dirty="0" err="1" smtClean="0"/>
              <a:t>HeinOnline</a:t>
            </a:r>
            <a:r>
              <a:rPr lang="en-US" dirty="0"/>
              <a:t>: Treaties and Agreements </a:t>
            </a:r>
            <a:r>
              <a:rPr lang="en-US" dirty="0" smtClean="0"/>
              <a:t>Library</a:t>
            </a:r>
          </a:p>
          <a:p>
            <a:r>
              <a:rPr lang="en-US" dirty="0" smtClean="0"/>
              <a:t>WestlawNext</a:t>
            </a:r>
          </a:p>
          <a:p>
            <a:r>
              <a:rPr lang="en-US" dirty="0" smtClean="0"/>
              <a:t>Lexis Advance </a:t>
            </a:r>
          </a:p>
          <a:p>
            <a:pPr marL="0" indent="0">
              <a:buNone/>
            </a:pPr>
            <a:r>
              <a:rPr lang="en-US" b="1" dirty="0"/>
              <a:t>Status and Ratification </a:t>
            </a:r>
            <a:r>
              <a:rPr lang="en-US" b="1" dirty="0" smtClean="0"/>
              <a:t>Information</a:t>
            </a:r>
          </a:p>
          <a:p>
            <a:pPr lvl="0">
              <a:buClr>
                <a:srgbClr val="93A299"/>
              </a:buClr>
            </a:pPr>
            <a:r>
              <a:rPr lang="en-US" dirty="0">
                <a:solidFill>
                  <a:srgbClr val="292934"/>
                </a:solidFill>
              </a:rPr>
              <a:t>United Nations Treaty Collection</a:t>
            </a:r>
          </a:p>
          <a:p>
            <a:pPr marL="0" indent="0">
              <a:buNone/>
            </a:pPr>
            <a:endParaRPr lang="en-US" b="1" dirty="0" smtClean="0"/>
          </a:p>
          <a:p>
            <a:endParaRPr lang="en-US" dirty="0"/>
          </a:p>
          <a:p>
            <a:pPr marL="0" indent="0">
              <a:buNone/>
            </a:pPr>
            <a:endParaRPr lang="en-US" dirty="0"/>
          </a:p>
        </p:txBody>
      </p:sp>
    </p:spTree>
    <p:extLst>
      <p:ext uri="{BB962C8B-B14F-4D97-AF65-F5344CB8AC3E}">
        <p14:creationId xmlns:p14="http://schemas.microsoft.com/office/powerpoint/2010/main" val="3059929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Case Law </a:t>
            </a:r>
          </a:p>
        </p:txBody>
      </p:sp>
      <p:sp>
        <p:nvSpPr>
          <p:cNvPr id="3" name="Content Placeholder 2"/>
          <p:cNvSpPr>
            <a:spLocks noGrp="1"/>
          </p:cNvSpPr>
          <p:nvPr>
            <p:ph idx="1"/>
          </p:nvPr>
        </p:nvSpPr>
        <p:spPr/>
        <p:txBody>
          <a:bodyPr/>
          <a:lstStyle/>
          <a:p>
            <a:r>
              <a:rPr lang="en-US" dirty="0">
                <a:hlinkClick r:id="rId2"/>
              </a:rPr>
              <a:t>International Court of </a:t>
            </a:r>
            <a:r>
              <a:rPr lang="en-US" dirty="0" smtClean="0">
                <a:hlinkClick r:id="rId2"/>
              </a:rPr>
              <a:t>Justice</a:t>
            </a:r>
            <a:endParaRPr lang="en-US" dirty="0"/>
          </a:p>
          <a:p>
            <a:r>
              <a:rPr lang="en-US" dirty="0"/>
              <a:t>International Environmental Law Reports:  Law Classified, K3581.2 .R63</a:t>
            </a:r>
          </a:p>
          <a:p>
            <a:r>
              <a:rPr lang="en-US" dirty="0"/>
              <a:t>Environmental Law Reporter News &amp; Analysis: (Limited access at </a:t>
            </a:r>
            <a:r>
              <a:rPr lang="en-US" dirty="0">
                <a:hlinkClick r:id="rId3"/>
              </a:rPr>
              <a:t>http://</a:t>
            </a:r>
            <a:r>
              <a:rPr lang="en-US" dirty="0" smtClean="0">
                <a:hlinkClick r:id="rId3"/>
              </a:rPr>
              <a:t>elr.info</a:t>
            </a:r>
            <a:r>
              <a:rPr lang="en-US" dirty="0" smtClean="0"/>
              <a:t>, </a:t>
            </a:r>
            <a:r>
              <a:rPr lang="en-US" dirty="0"/>
              <a:t>full access available on Lexis Advance and WestlawNext)</a:t>
            </a:r>
          </a:p>
          <a:p>
            <a:r>
              <a:rPr lang="en-US" dirty="0" smtClean="0"/>
              <a:t>WestlawNext</a:t>
            </a:r>
          </a:p>
          <a:p>
            <a:r>
              <a:rPr lang="en-US" dirty="0" smtClean="0"/>
              <a:t>Lexis Advance</a:t>
            </a:r>
          </a:p>
          <a:p>
            <a:r>
              <a:rPr lang="en-US" dirty="0" smtClean="0"/>
              <a:t>Bloomberg Law</a:t>
            </a:r>
            <a:endParaRPr lang="en-US" dirty="0"/>
          </a:p>
        </p:txBody>
      </p:sp>
    </p:spTree>
    <p:extLst>
      <p:ext uri="{BB962C8B-B14F-4D97-AF65-F5344CB8AC3E}">
        <p14:creationId xmlns:p14="http://schemas.microsoft.com/office/powerpoint/2010/main" val="342835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Foreign Law </a:t>
            </a:r>
          </a:p>
        </p:txBody>
      </p:sp>
      <p:sp>
        <p:nvSpPr>
          <p:cNvPr id="3" name="Content Placeholder 2"/>
          <p:cNvSpPr>
            <a:spLocks noGrp="1"/>
          </p:cNvSpPr>
          <p:nvPr>
            <p:ph idx="1"/>
          </p:nvPr>
        </p:nvSpPr>
        <p:spPr/>
        <p:txBody>
          <a:bodyPr/>
          <a:lstStyle/>
          <a:p>
            <a:r>
              <a:rPr lang="en-US" dirty="0"/>
              <a:t>Cornell Law School Legal Information Institute – </a:t>
            </a:r>
            <a:r>
              <a:rPr lang="en-US" dirty="0" smtClean="0"/>
              <a:t>Global (</a:t>
            </a:r>
            <a:r>
              <a:rPr lang="en-US" dirty="0"/>
              <a:t>available through the Law Library website</a:t>
            </a:r>
            <a:r>
              <a:rPr lang="en-US" dirty="0" smtClean="0"/>
              <a:t>)</a:t>
            </a:r>
          </a:p>
          <a:p>
            <a:r>
              <a:rPr lang="en-US" dirty="0" smtClean="0"/>
              <a:t>World </a:t>
            </a:r>
            <a:r>
              <a:rPr lang="en-US" dirty="0"/>
              <a:t>Legal Information </a:t>
            </a:r>
            <a:r>
              <a:rPr lang="en-US" dirty="0" smtClean="0"/>
              <a:t>Institute (</a:t>
            </a:r>
            <a:r>
              <a:rPr lang="en-US" dirty="0"/>
              <a:t>available through the Law Library website)</a:t>
            </a:r>
          </a:p>
          <a:p>
            <a:endParaRPr lang="en-US" dirty="0"/>
          </a:p>
        </p:txBody>
      </p:sp>
    </p:spTree>
    <p:extLst>
      <p:ext uri="{BB962C8B-B14F-4D97-AF65-F5344CB8AC3E}">
        <p14:creationId xmlns:p14="http://schemas.microsoft.com/office/powerpoint/2010/main" val="220674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Tip</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3368" y="3657600"/>
            <a:ext cx="304826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43000" y="2783008"/>
            <a:ext cx="4038600" cy="2352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6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lstStyle/>
          <a:p>
            <a:r>
              <a:rPr lang="en-US" dirty="0" smtClean="0"/>
              <a:t>Basic </a:t>
            </a:r>
            <a:r>
              <a:rPr lang="en-US" dirty="0"/>
              <a:t>Definitions</a:t>
            </a:r>
          </a:p>
          <a:p>
            <a:endParaRPr lang="en-US" dirty="0"/>
          </a:p>
          <a:p>
            <a:r>
              <a:rPr lang="en-US" dirty="0"/>
              <a:t>Research Process</a:t>
            </a:r>
          </a:p>
          <a:p>
            <a:endParaRPr lang="en-US" dirty="0"/>
          </a:p>
          <a:p>
            <a:r>
              <a:rPr lang="en-US" dirty="0"/>
              <a:t>Sources for Research</a:t>
            </a:r>
          </a:p>
          <a:p>
            <a:endParaRPr lang="en-US" dirty="0"/>
          </a:p>
        </p:txBody>
      </p:sp>
    </p:spTree>
    <p:extLst>
      <p:ext uri="{BB962C8B-B14F-4D97-AF65-F5344CB8AC3E}">
        <p14:creationId xmlns:p14="http://schemas.microsoft.com/office/powerpoint/2010/main" val="376910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Definitions</a:t>
            </a:r>
          </a:p>
        </p:txBody>
      </p:sp>
      <p:sp>
        <p:nvSpPr>
          <p:cNvPr id="3" name="Content Placeholder 2"/>
          <p:cNvSpPr>
            <a:spLocks noGrp="1"/>
          </p:cNvSpPr>
          <p:nvPr>
            <p:ph idx="1"/>
          </p:nvPr>
        </p:nvSpPr>
        <p:spPr/>
        <p:txBody>
          <a:bodyPr/>
          <a:lstStyle/>
          <a:p>
            <a:r>
              <a:rPr lang="en-US" dirty="0" smtClean="0"/>
              <a:t>International </a:t>
            </a:r>
            <a:r>
              <a:rPr lang="en-US" dirty="0"/>
              <a:t>Law</a:t>
            </a:r>
          </a:p>
          <a:p>
            <a:pPr lvl="1"/>
            <a:r>
              <a:rPr lang="en-US" dirty="0"/>
              <a:t>Public </a:t>
            </a:r>
          </a:p>
          <a:p>
            <a:pPr lvl="1"/>
            <a:r>
              <a:rPr lang="en-US" dirty="0"/>
              <a:t>Private </a:t>
            </a:r>
          </a:p>
          <a:p>
            <a:r>
              <a:rPr lang="en-US" dirty="0"/>
              <a:t>Foreign Law</a:t>
            </a:r>
          </a:p>
          <a:p>
            <a:r>
              <a:rPr lang="en-US" dirty="0"/>
              <a:t>Comparative Law </a:t>
            </a:r>
          </a:p>
          <a:p>
            <a:endParaRPr lang="en-US" dirty="0"/>
          </a:p>
        </p:txBody>
      </p:sp>
    </p:spTree>
    <p:extLst>
      <p:ext uri="{BB962C8B-B14F-4D97-AF65-F5344CB8AC3E}">
        <p14:creationId xmlns:p14="http://schemas.microsoft.com/office/powerpoint/2010/main" val="134028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Research </a:t>
            </a:r>
            <a:r>
              <a:rPr lang="en-US" dirty="0" smtClean="0"/>
              <a:t>Process/Strategy</a:t>
            </a:r>
            <a:endParaRPr lang="en-US" dirty="0"/>
          </a:p>
        </p:txBody>
      </p:sp>
      <p:sp>
        <p:nvSpPr>
          <p:cNvPr id="3" name="Content Placeholder 2"/>
          <p:cNvSpPr>
            <a:spLocks noGrp="1"/>
          </p:cNvSpPr>
          <p:nvPr>
            <p:ph idx="1"/>
          </p:nvPr>
        </p:nvSpPr>
        <p:spPr/>
        <p:txBody>
          <a:bodyPr>
            <a:normAutofit fontScale="85000" lnSpcReduction="20000"/>
          </a:bodyPr>
          <a:lstStyle/>
          <a:p>
            <a:r>
              <a:rPr lang="en-US" dirty="0"/>
              <a:t>Identify question</a:t>
            </a:r>
          </a:p>
          <a:p>
            <a:r>
              <a:rPr lang="en-US" dirty="0"/>
              <a:t>Identify sources of the law for your </a:t>
            </a:r>
            <a:r>
              <a:rPr lang="en-US" dirty="0" smtClean="0"/>
              <a:t>question</a:t>
            </a:r>
            <a:endParaRPr lang="en-US" dirty="0"/>
          </a:p>
          <a:p>
            <a:r>
              <a:rPr lang="en-US" dirty="0"/>
              <a:t>Locate those sources </a:t>
            </a:r>
          </a:p>
          <a:p>
            <a:r>
              <a:rPr lang="en-US" dirty="0" smtClean="0"/>
              <a:t>Search</a:t>
            </a:r>
            <a:endParaRPr lang="en-US" dirty="0"/>
          </a:p>
          <a:p>
            <a:r>
              <a:rPr lang="en-US" dirty="0"/>
              <a:t>Review results </a:t>
            </a:r>
          </a:p>
          <a:p>
            <a:r>
              <a:rPr lang="en-US" dirty="0"/>
              <a:t>Search </a:t>
            </a:r>
            <a:r>
              <a:rPr lang="en-US" dirty="0" smtClean="0"/>
              <a:t>again</a:t>
            </a:r>
            <a:endParaRPr lang="en-US" dirty="0"/>
          </a:p>
          <a:p>
            <a:r>
              <a:rPr lang="en-US" dirty="0"/>
              <a:t>Repeat  </a:t>
            </a:r>
            <a:endParaRPr lang="en-US" dirty="0" smtClean="0"/>
          </a:p>
          <a:p>
            <a:pPr marL="0" indent="0">
              <a:buNone/>
            </a:pPr>
            <a:r>
              <a:rPr lang="en-US" dirty="0" smtClean="0"/>
              <a:t>OR</a:t>
            </a:r>
            <a:endParaRPr lang="en-US" dirty="0"/>
          </a:p>
          <a:p>
            <a:r>
              <a:rPr lang="en-US" dirty="0"/>
              <a:t>Secondary Sources-look at treatises, legal encyclopedias, and law review articles to learn about the topic. </a:t>
            </a:r>
            <a:endParaRPr lang="en-US" dirty="0" smtClean="0"/>
          </a:p>
          <a:p>
            <a:pPr lvl="1"/>
            <a:r>
              <a:rPr lang="en-US" dirty="0"/>
              <a:t>c</a:t>
            </a:r>
            <a:r>
              <a:rPr lang="en-US" dirty="0" smtClean="0"/>
              <a:t>reate </a:t>
            </a:r>
            <a:r>
              <a:rPr lang="en-US" dirty="0"/>
              <a:t>a list of search/key </a:t>
            </a:r>
            <a:r>
              <a:rPr lang="en-US" dirty="0" smtClean="0"/>
              <a:t>terms</a:t>
            </a:r>
            <a:endParaRPr lang="en-US" dirty="0"/>
          </a:p>
          <a:p>
            <a:r>
              <a:rPr lang="en-US" dirty="0"/>
              <a:t>Primary Sources-look for treaties or conventions which may be applicable.</a:t>
            </a:r>
          </a:p>
          <a:p>
            <a:pPr lvl="1"/>
            <a:r>
              <a:rPr lang="en-US" dirty="0"/>
              <a:t>search for statutes, laws, regulations</a:t>
            </a:r>
          </a:p>
          <a:p>
            <a:pPr lvl="1"/>
            <a:r>
              <a:rPr lang="en-US" dirty="0" smtClean="0"/>
              <a:t>research </a:t>
            </a:r>
            <a:r>
              <a:rPr lang="en-US" dirty="0"/>
              <a:t>case law</a:t>
            </a:r>
          </a:p>
          <a:p>
            <a:r>
              <a:rPr lang="en-US" dirty="0" smtClean="0"/>
              <a:t>Update </a:t>
            </a:r>
            <a:r>
              <a:rPr lang="en-US" dirty="0"/>
              <a:t>your research, check pocket parts/supplements.</a:t>
            </a:r>
          </a:p>
          <a:p>
            <a:endParaRPr lang="en-US" dirty="0"/>
          </a:p>
        </p:txBody>
      </p:sp>
    </p:spTree>
    <p:extLst>
      <p:ext uri="{BB962C8B-B14F-4D97-AF65-F5344CB8AC3E}">
        <p14:creationId xmlns:p14="http://schemas.microsoft.com/office/powerpoint/2010/main" val="155497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Sources of International Law</a:t>
            </a:r>
          </a:p>
        </p:txBody>
      </p:sp>
      <p:sp>
        <p:nvSpPr>
          <p:cNvPr id="3" name="Content Placeholder 2"/>
          <p:cNvSpPr>
            <a:spLocks noGrp="1"/>
          </p:cNvSpPr>
          <p:nvPr>
            <p:ph idx="1"/>
          </p:nvPr>
        </p:nvSpPr>
        <p:spPr/>
        <p:txBody>
          <a:bodyPr/>
          <a:lstStyle/>
          <a:p>
            <a:r>
              <a:rPr lang="en-US" dirty="0" smtClean="0"/>
              <a:t>International Conventions/Treaties</a:t>
            </a:r>
            <a:endParaRPr lang="en-US" dirty="0"/>
          </a:p>
          <a:p>
            <a:r>
              <a:rPr lang="en-US" dirty="0"/>
              <a:t>International </a:t>
            </a:r>
            <a:r>
              <a:rPr lang="en-US" dirty="0" smtClean="0"/>
              <a:t>Custom</a:t>
            </a:r>
            <a:endParaRPr lang="en-US" dirty="0"/>
          </a:p>
          <a:p>
            <a:r>
              <a:rPr lang="en-US" dirty="0"/>
              <a:t>General Principles of </a:t>
            </a:r>
            <a:r>
              <a:rPr lang="en-US" dirty="0" smtClean="0"/>
              <a:t>Law</a:t>
            </a:r>
            <a:endParaRPr lang="en-US" dirty="0"/>
          </a:p>
          <a:p>
            <a:r>
              <a:rPr lang="en-US" dirty="0"/>
              <a:t>Judicial Decisions</a:t>
            </a:r>
          </a:p>
          <a:p>
            <a:endParaRPr lang="en-US" dirty="0"/>
          </a:p>
        </p:txBody>
      </p:sp>
    </p:spTree>
    <p:extLst>
      <p:ext uri="{BB962C8B-B14F-4D97-AF65-F5344CB8AC3E}">
        <p14:creationId xmlns:p14="http://schemas.microsoft.com/office/powerpoint/2010/main" val="263849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smtClean="0"/>
              <a:t/>
            </a:r>
            <a:br>
              <a:rPr lang="en-US" sz="3100" b="1" dirty="0" smtClean="0"/>
            </a:br>
            <a:r>
              <a:rPr lang="en-US" sz="3100" b="1" dirty="0" smtClean="0"/>
              <a:t>Books:  Getting </a:t>
            </a:r>
            <a:r>
              <a:rPr lang="en-US" sz="3100" b="1" dirty="0"/>
              <a:t>Started and Background Information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dirty="0"/>
              <a:t>Library catalog (LEXICAT) (a good book can provide background; citations to cases, articles, statutes, Congressional reports, internet sites) </a:t>
            </a:r>
          </a:p>
          <a:p>
            <a:pPr lvl="1"/>
            <a:r>
              <a:rPr lang="en-US" dirty="0" smtClean="0"/>
              <a:t>Search</a:t>
            </a:r>
            <a:r>
              <a:rPr lang="en-US" dirty="0"/>
              <a:t>: keyword:  “marine resources</a:t>
            </a:r>
            <a:r>
              <a:rPr lang="en-US" dirty="0" smtClean="0"/>
              <a:t>”</a:t>
            </a:r>
          </a:p>
          <a:p>
            <a:pPr lvl="1"/>
            <a:r>
              <a:rPr lang="en-US" b="1" dirty="0" smtClean="0"/>
              <a:t>Subject </a:t>
            </a:r>
            <a:r>
              <a:rPr lang="en-US" b="1" dirty="0"/>
              <a:t>headings</a:t>
            </a:r>
            <a:r>
              <a:rPr lang="en-US" dirty="0"/>
              <a:t>:  Marine resources conservation -- Law and </a:t>
            </a:r>
            <a:r>
              <a:rPr lang="en-US" dirty="0" smtClean="0"/>
              <a:t>legislation.</a:t>
            </a:r>
            <a:endParaRPr lang="en-US" dirty="0"/>
          </a:p>
          <a:p>
            <a:pPr lvl="1"/>
            <a:r>
              <a:rPr lang="en-US" dirty="0"/>
              <a:t>Search: keyword:  fisheries pollution</a:t>
            </a:r>
          </a:p>
          <a:p>
            <a:pPr lvl="1"/>
            <a:r>
              <a:rPr lang="en-US" dirty="0"/>
              <a:t>Select:  </a:t>
            </a:r>
            <a:r>
              <a:rPr lang="en-US" dirty="0" smtClean="0"/>
              <a:t>#43</a:t>
            </a:r>
            <a:r>
              <a:rPr lang="en-US" dirty="0"/>
              <a:t>, The world ocean in </a:t>
            </a:r>
            <a:r>
              <a:rPr lang="en-US" dirty="0" err="1"/>
              <a:t>globalisation</a:t>
            </a:r>
            <a:r>
              <a:rPr lang="en-US" dirty="0"/>
              <a:t> [electronic resource] : climate change, sustainable fisheries, biodiversity, shipping, regional issues / edited by </a:t>
            </a:r>
            <a:r>
              <a:rPr lang="en-US" dirty="0" err="1"/>
              <a:t>Davor</a:t>
            </a:r>
            <a:r>
              <a:rPr lang="en-US" dirty="0"/>
              <a:t> </a:t>
            </a:r>
            <a:r>
              <a:rPr lang="en-US" dirty="0" err="1"/>
              <a:t>Vidas</a:t>
            </a:r>
            <a:r>
              <a:rPr lang="en-US" dirty="0"/>
              <a:t>, Peter Johan </a:t>
            </a:r>
            <a:r>
              <a:rPr lang="en-US" dirty="0" err="1"/>
              <a:t>Schei</a:t>
            </a:r>
            <a:r>
              <a:rPr lang="en-US" dirty="0" smtClean="0"/>
              <a:t>. (2011)</a:t>
            </a:r>
            <a:endParaRPr lang="en-US" dirty="0"/>
          </a:p>
          <a:p>
            <a:pPr lvl="1"/>
            <a:r>
              <a:rPr lang="en-US" b="1" dirty="0"/>
              <a:t>Check contents and other </a:t>
            </a:r>
            <a:r>
              <a:rPr lang="en-US" b="1" dirty="0" smtClean="0"/>
              <a:t>subject headings:  </a:t>
            </a:r>
            <a:r>
              <a:rPr lang="en-US" dirty="0"/>
              <a:t>Shellfish fisheries -- Sanitation – </a:t>
            </a:r>
            <a:r>
              <a:rPr lang="en-US" dirty="0" smtClean="0"/>
              <a:t>Congresses.</a:t>
            </a:r>
            <a:endParaRPr lang="en-US" dirty="0"/>
          </a:p>
          <a:p>
            <a:r>
              <a:rPr lang="en-US" dirty="0"/>
              <a:t>Electronic book tips:  on Electronic Books (</a:t>
            </a:r>
            <a:r>
              <a:rPr lang="en-US" dirty="0" err="1"/>
              <a:t>Ebrary</a:t>
            </a:r>
            <a:r>
              <a:rPr lang="en-US" dirty="0"/>
              <a:t>):  Must have downloaded </a:t>
            </a:r>
            <a:r>
              <a:rPr lang="en-US" dirty="0" err="1"/>
              <a:t>Ebrary</a:t>
            </a:r>
            <a:r>
              <a:rPr lang="en-US" dirty="0"/>
              <a:t> Reader software; </a:t>
            </a:r>
            <a:r>
              <a:rPr lang="en-US" dirty="0" smtClean="0"/>
              <a:t>printing-under </a:t>
            </a:r>
            <a:r>
              <a:rPr lang="en-US" dirty="0"/>
              <a:t>T</a:t>
            </a:r>
            <a:r>
              <a:rPr lang="en-US" dirty="0" smtClean="0"/>
              <a:t>ools</a:t>
            </a:r>
            <a:r>
              <a:rPr lang="en-US" dirty="0"/>
              <a:t>; print limited number of </a:t>
            </a:r>
            <a:r>
              <a:rPr lang="en-US" dirty="0" smtClean="0"/>
              <a:t>pages.</a:t>
            </a:r>
            <a:endParaRPr lang="en-US" dirty="0"/>
          </a:p>
          <a:p>
            <a:endParaRPr lang="en-US" dirty="0"/>
          </a:p>
        </p:txBody>
      </p:sp>
    </p:spTree>
    <p:extLst>
      <p:ext uri="{BB962C8B-B14F-4D97-AF65-F5344CB8AC3E}">
        <p14:creationId xmlns:p14="http://schemas.microsoft.com/office/powerpoint/2010/main" val="398313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Treatises: </a:t>
            </a:r>
            <a:r>
              <a:rPr lang="en-US" sz="3200" b="1" dirty="0"/>
              <a:t>Getting Started and Background Information </a:t>
            </a:r>
          </a:p>
        </p:txBody>
      </p:sp>
      <p:sp>
        <p:nvSpPr>
          <p:cNvPr id="3" name="Content Placeholder 2"/>
          <p:cNvSpPr>
            <a:spLocks noGrp="1"/>
          </p:cNvSpPr>
          <p:nvPr>
            <p:ph idx="1"/>
          </p:nvPr>
        </p:nvSpPr>
        <p:spPr/>
        <p:txBody>
          <a:bodyPr>
            <a:normAutofit fontScale="77500" lnSpcReduction="20000"/>
          </a:bodyPr>
          <a:lstStyle/>
          <a:p>
            <a:r>
              <a:rPr lang="en-US" i="1" dirty="0"/>
              <a:t>Guide to International Environmental Law/</a:t>
            </a:r>
            <a:r>
              <a:rPr lang="en-US" dirty="0"/>
              <a:t>by </a:t>
            </a:r>
            <a:r>
              <a:rPr lang="en-US" dirty="0" err="1"/>
              <a:t>Alexandre</a:t>
            </a:r>
            <a:r>
              <a:rPr lang="en-US" dirty="0"/>
              <a:t> Kiss; Dinah </a:t>
            </a:r>
            <a:r>
              <a:rPr lang="en-US" dirty="0" smtClean="0"/>
              <a:t>Shelton, Law </a:t>
            </a:r>
            <a:r>
              <a:rPr lang="en-US" dirty="0"/>
              <a:t>Classified, K3585.4.K5695 </a:t>
            </a:r>
            <a:r>
              <a:rPr lang="en-US" dirty="0" smtClean="0"/>
              <a:t>2007; E-book </a:t>
            </a:r>
            <a:r>
              <a:rPr lang="en-US" dirty="0" smtClean="0">
                <a:hlinkClick r:id="rId2"/>
              </a:rPr>
              <a:t>link</a:t>
            </a:r>
            <a:endParaRPr lang="en-US" dirty="0"/>
          </a:p>
          <a:p>
            <a:pPr lvl="0"/>
            <a:r>
              <a:rPr lang="en-US" i="1" dirty="0" smtClean="0"/>
              <a:t>International </a:t>
            </a:r>
            <a:r>
              <a:rPr lang="en-US" i="1" dirty="0"/>
              <a:t>Environmental law in a Nutshell/</a:t>
            </a:r>
            <a:r>
              <a:rPr lang="en-US" dirty="0"/>
              <a:t>by </a:t>
            </a:r>
            <a:r>
              <a:rPr lang="en-US" dirty="0" err="1"/>
              <a:t>Lakshman</a:t>
            </a:r>
            <a:r>
              <a:rPr lang="en-US" dirty="0"/>
              <a:t> D. </a:t>
            </a:r>
            <a:r>
              <a:rPr lang="en-US" dirty="0" err="1" smtClean="0"/>
              <a:t>Guruswamy</a:t>
            </a:r>
            <a:r>
              <a:rPr lang="en-US" dirty="0" smtClean="0"/>
              <a:t>; Mariah </a:t>
            </a:r>
            <a:r>
              <a:rPr lang="en-US" dirty="0" err="1"/>
              <a:t>Zebrowski</a:t>
            </a:r>
            <a:r>
              <a:rPr lang="en-US" dirty="0"/>
              <a:t> </a:t>
            </a:r>
            <a:r>
              <a:rPr lang="en-US" dirty="0" err="1"/>
              <a:t>Leac</a:t>
            </a:r>
            <a:r>
              <a:rPr lang="en-US" dirty="0"/>
              <a:t>,</a:t>
            </a:r>
            <a:r>
              <a:rPr lang="en-US" b="1" i="1" dirty="0"/>
              <a:t> </a:t>
            </a:r>
            <a:r>
              <a:rPr lang="en-US" dirty="0"/>
              <a:t>Law Reserve  K3585.6 .G87 2012</a:t>
            </a:r>
          </a:p>
          <a:p>
            <a:pPr lvl="0"/>
            <a:r>
              <a:rPr lang="en-US" i="1" dirty="0" smtClean="0"/>
              <a:t>International </a:t>
            </a:r>
            <a:r>
              <a:rPr lang="en-US" i="1" dirty="0"/>
              <a:t>Law &amp; the Environment/</a:t>
            </a:r>
            <a:r>
              <a:rPr lang="en-US" dirty="0"/>
              <a:t>by Patricia </a:t>
            </a:r>
            <a:r>
              <a:rPr lang="en-US" dirty="0" err="1"/>
              <a:t>Birnie</a:t>
            </a:r>
            <a:r>
              <a:rPr lang="en-US" dirty="0"/>
              <a:t>, Alan Boyle, Catherine </a:t>
            </a:r>
            <a:r>
              <a:rPr lang="en-US" dirty="0" err="1"/>
              <a:t>Redgwell</a:t>
            </a:r>
            <a:r>
              <a:rPr lang="en-US" b="1" dirty="0"/>
              <a:t>, </a:t>
            </a:r>
            <a:r>
              <a:rPr lang="en-US" dirty="0" smtClean="0"/>
              <a:t>Law Classified, K3585.4 </a:t>
            </a:r>
            <a:r>
              <a:rPr lang="en-US" dirty="0"/>
              <a:t>.B57 2009  </a:t>
            </a:r>
          </a:p>
          <a:p>
            <a:pPr lvl="0"/>
            <a:r>
              <a:rPr lang="en-US" b="1" dirty="0"/>
              <a:t>To find a treatise online</a:t>
            </a:r>
            <a:r>
              <a:rPr lang="en-US" dirty="0"/>
              <a:t>: </a:t>
            </a:r>
            <a:r>
              <a:rPr lang="en-US" dirty="0" smtClean="0"/>
              <a:t>WestlawNext</a:t>
            </a:r>
            <a:r>
              <a:rPr lang="en-US" dirty="0"/>
              <a:t>: click on “Secondary Sources” then under By Type, choose Texts &amp; Treatises, then By Topic, select </a:t>
            </a:r>
            <a:r>
              <a:rPr lang="en-US" dirty="0" smtClean="0"/>
              <a:t>Energy </a:t>
            </a:r>
            <a:r>
              <a:rPr lang="en-US" dirty="0"/>
              <a:t>&amp; </a:t>
            </a:r>
            <a:r>
              <a:rPr lang="en-US" dirty="0" smtClean="0"/>
              <a:t>Environment. </a:t>
            </a:r>
            <a:r>
              <a:rPr lang="en-US" dirty="0"/>
              <a:t>Lexis Advance:  click on Browse Topics, select Environmental Law or Energy &amp; Utilities </a:t>
            </a:r>
            <a:r>
              <a:rPr lang="en-US" dirty="0" smtClean="0"/>
              <a:t>Law, </a:t>
            </a:r>
            <a:r>
              <a:rPr lang="en-US" dirty="0"/>
              <a:t>click on a sub-topic, choose the Second tab, and on right side column select Treatises.</a:t>
            </a:r>
          </a:p>
          <a:p>
            <a:pPr lvl="0"/>
            <a:r>
              <a:rPr lang="en-US" b="1" dirty="0"/>
              <a:t>When to ask a librarian</a:t>
            </a:r>
            <a:r>
              <a:rPr lang="en-US" dirty="0"/>
              <a:t>:  </a:t>
            </a:r>
            <a:r>
              <a:rPr lang="en-US" dirty="0" smtClean="0"/>
              <a:t>Your </a:t>
            </a:r>
            <a:r>
              <a:rPr lang="en-US" dirty="0"/>
              <a:t>book is out and not due for months.  You cannot find your treatise or publication online. You have searched several databases, Westlaw, and Lexis and still can’t find an article on point.  You have found a good citation, but can’t find a print or digital copy or a database is not accessible. You have found a citation to a book (in another book, WorldCat, Amazon, an article) and Hofstra doesn’t have it.</a:t>
            </a:r>
          </a:p>
          <a:p>
            <a:endParaRPr lang="en-US" dirty="0"/>
          </a:p>
        </p:txBody>
      </p:sp>
    </p:spTree>
    <p:extLst>
      <p:ext uri="{BB962C8B-B14F-4D97-AF65-F5344CB8AC3E}">
        <p14:creationId xmlns:p14="http://schemas.microsoft.com/office/powerpoint/2010/main" val="133150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Issues</a:t>
            </a:r>
          </a:p>
        </p:txBody>
      </p:sp>
      <p:sp>
        <p:nvSpPr>
          <p:cNvPr id="3" name="Content Placeholder 2"/>
          <p:cNvSpPr>
            <a:spLocks noGrp="1"/>
          </p:cNvSpPr>
          <p:nvPr>
            <p:ph idx="1"/>
          </p:nvPr>
        </p:nvSpPr>
        <p:spPr/>
        <p:txBody>
          <a:bodyPr/>
          <a:lstStyle/>
          <a:p>
            <a:r>
              <a:rPr lang="en-US" dirty="0" smtClean="0"/>
              <a:t>BNA Environment </a:t>
            </a:r>
            <a:r>
              <a:rPr lang="en-US" dirty="0"/>
              <a:t>Reporter (available through the Law Library website</a:t>
            </a:r>
            <a:r>
              <a:rPr lang="en-US" dirty="0" smtClean="0"/>
              <a:t>)</a:t>
            </a:r>
          </a:p>
          <a:p>
            <a:r>
              <a:rPr lang="en-US" dirty="0" smtClean="0"/>
              <a:t>BNA International </a:t>
            </a:r>
            <a:r>
              <a:rPr lang="en-US" dirty="0"/>
              <a:t>Environment Reporter (available through the Law Library website</a:t>
            </a:r>
            <a:r>
              <a:rPr lang="en-US" dirty="0" smtClean="0"/>
              <a:t>)</a:t>
            </a:r>
            <a:endParaRPr lang="en-US" dirty="0"/>
          </a:p>
          <a:p>
            <a:r>
              <a:rPr lang="en-US" dirty="0"/>
              <a:t>Environment &amp; Energy Daily (available through the Law Library website)</a:t>
            </a:r>
          </a:p>
          <a:p>
            <a:r>
              <a:rPr lang="en-US" dirty="0"/>
              <a:t>Environmental Law Reporter News &amp; Analysis (available on Lexis Advance and WestlawNext</a:t>
            </a:r>
            <a:r>
              <a:rPr lang="en-US" dirty="0" smtClean="0"/>
              <a:t>)</a:t>
            </a:r>
          </a:p>
          <a:p>
            <a:pPr marL="0" indent="0">
              <a:buNone/>
            </a:pPr>
            <a:endParaRPr lang="en-US" dirty="0"/>
          </a:p>
        </p:txBody>
      </p:sp>
    </p:spTree>
    <p:extLst>
      <p:ext uri="{BB962C8B-B14F-4D97-AF65-F5344CB8AC3E}">
        <p14:creationId xmlns:p14="http://schemas.microsoft.com/office/powerpoint/2010/main" val="327843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Article Finding</a:t>
            </a:r>
          </a:p>
        </p:txBody>
      </p:sp>
      <p:sp>
        <p:nvSpPr>
          <p:cNvPr id="3" name="Content Placeholder 2"/>
          <p:cNvSpPr>
            <a:spLocks noGrp="1"/>
          </p:cNvSpPr>
          <p:nvPr>
            <p:ph idx="1"/>
          </p:nvPr>
        </p:nvSpPr>
        <p:spPr/>
        <p:txBody>
          <a:bodyPr>
            <a:normAutofit fontScale="92500" lnSpcReduction="20000"/>
          </a:bodyPr>
          <a:lstStyle/>
          <a:p>
            <a:r>
              <a:rPr lang="en-US" dirty="0"/>
              <a:t>Index to Legal Periodicals (available through the Law Library website)</a:t>
            </a:r>
          </a:p>
          <a:p>
            <a:r>
              <a:rPr lang="en-US" dirty="0"/>
              <a:t>Index to Foreign Legal Periodicals (available through the Law Library website)</a:t>
            </a:r>
          </a:p>
          <a:p>
            <a:r>
              <a:rPr lang="en-US" dirty="0" err="1"/>
              <a:t>HeinOnline</a:t>
            </a:r>
            <a:r>
              <a:rPr lang="en-US" dirty="0"/>
              <a:t> (available through the Law Library website</a:t>
            </a:r>
            <a:r>
              <a:rPr lang="en-US" dirty="0" smtClean="0"/>
              <a:t>)</a:t>
            </a:r>
          </a:p>
          <a:p>
            <a:r>
              <a:rPr lang="en-US" dirty="0" smtClean="0"/>
              <a:t>WestlawNext</a:t>
            </a:r>
          </a:p>
          <a:p>
            <a:r>
              <a:rPr lang="en-US" dirty="0" smtClean="0"/>
              <a:t>Lexis Advance</a:t>
            </a:r>
          </a:p>
          <a:p>
            <a:r>
              <a:rPr lang="en-US" dirty="0" smtClean="0"/>
              <a:t>SSRN </a:t>
            </a:r>
            <a:r>
              <a:rPr lang="en-US" dirty="0"/>
              <a:t>(Social Science Research </a:t>
            </a:r>
            <a:r>
              <a:rPr lang="en-US" dirty="0" smtClean="0"/>
              <a:t>Network)-for </a:t>
            </a:r>
            <a:r>
              <a:rPr lang="en-US" dirty="0"/>
              <a:t>scholarly working papers, forthcoming law review articles, think tank articles (new and very recent </a:t>
            </a:r>
            <a:r>
              <a:rPr lang="en-US" dirty="0" smtClean="0"/>
              <a:t>research) (tip: use </a:t>
            </a:r>
            <a:r>
              <a:rPr lang="en-US" dirty="0"/>
              <a:t>the </a:t>
            </a:r>
            <a:r>
              <a:rPr lang="en-US" dirty="0" smtClean="0"/>
              <a:t>Keywords section </a:t>
            </a:r>
            <a:r>
              <a:rPr lang="en-US" dirty="0"/>
              <a:t>to find additional terms for the search</a:t>
            </a:r>
            <a:r>
              <a:rPr lang="en-US" dirty="0" smtClean="0"/>
              <a:t>.)</a:t>
            </a:r>
            <a:endParaRPr lang="en-US" dirty="0"/>
          </a:p>
          <a:p>
            <a:r>
              <a:rPr lang="en-US" dirty="0" smtClean="0"/>
              <a:t>Axinn </a:t>
            </a:r>
            <a:r>
              <a:rPr lang="en-US" dirty="0"/>
              <a:t>Subject </a:t>
            </a:r>
            <a:r>
              <a:rPr lang="en-US" dirty="0" smtClean="0"/>
              <a:t>Databases-for </a:t>
            </a:r>
            <a:r>
              <a:rPr lang="en-US" dirty="0"/>
              <a:t>interdisciplinary scholarly articles</a:t>
            </a:r>
            <a:r>
              <a:rPr lang="en-US" dirty="0" smtClean="0"/>
              <a:t>.  Example: Business </a:t>
            </a:r>
            <a:r>
              <a:rPr lang="en-US" dirty="0"/>
              <a:t>Source Premier, </a:t>
            </a:r>
            <a:r>
              <a:rPr lang="en-US" dirty="0" smtClean="0"/>
              <a:t>Academic </a:t>
            </a:r>
            <a:r>
              <a:rPr lang="en-US" dirty="0"/>
              <a:t>Search </a:t>
            </a:r>
            <a:r>
              <a:rPr lang="en-US" dirty="0" smtClean="0"/>
              <a:t>Premier </a:t>
            </a:r>
            <a:r>
              <a:rPr lang="en-US" dirty="0"/>
              <a:t>etc. (tip: use the Subject: Thesaurus Term </a:t>
            </a:r>
            <a:r>
              <a:rPr lang="en-US" dirty="0" smtClean="0"/>
              <a:t>or Subject features to </a:t>
            </a:r>
            <a:r>
              <a:rPr lang="en-US" dirty="0"/>
              <a:t>find additional terms </a:t>
            </a:r>
            <a:r>
              <a:rPr lang="en-US" dirty="0" smtClean="0"/>
              <a:t> and articles for </a:t>
            </a:r>
            <a:r>
              <a:rPr lang="en-US" dirty="0"/>
              <a:t>the search.)</a:t>
            </a:r>
            <a:endParaRPr lang="en-US" dirty="0" smtClean="0"/>
          </a:p>
        </p:txBody>
      </p:sp>
    </p:spTree>
    <p:extLst>
      <p:ext uri="{BB962C8B-B14F-4D97-AF65-F5344CB8AC3E}">
        <p14:creationId xmlns:p14="http://schemas.microsoft.com/office/powerpoint/2010/main" val="2701704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306</TotalTime>
  <Words>630</Words>
  <Application>Microsoft Office PowerPoint</Application>
  <PresentationFormat>On-screen Show (4:3)</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International Environmental law  research</vt:lpstr>
      <vt:lpstr>Agenda</vt:lpstr>
      <vt:lpstr>Basic Definitions</vt:lpstr>
      <vt:lpstr>Research Process/Strategy</vt:lpstr>
      <vt:lpstr>Sources of International Law</vt:lpstr>
      <vt:lpstr> Books:  Getting Started and Background Information  </vt:lpstr>
      <vt:lpstr>Treatises: Getting Started and Background Information </vt:lpstr>
      <vt:lpstr>Current Issues</vt:lpstr>
      <vt:lpstr>Article Finding</vt:lpstr>
      <vt:lpstr>Basics of Treaty Research </vt:lpstr>
      <vt:lpstr>Treaties and Conventions</vt:lpstr>
      <vt:lpstr>Treaties and Conventions-cont.</vt:lpstr>
      <vt:lpstr>Treaties and Conventions-cont.</vt:lpstr>
      <vt:lpstr>Case Law </vt:lpstr>
      <vt:lpstr>Foreign Law </vt:lpstr>
      <vt:lpstr>Final Tip</vt:lpstr>
    </vt:vector>
  </TitlesOfParts>
  <Company>Hofstra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Environmental law  research</dc:title>
  <dc:creator>Registered User</dc:creator>
  <cp:lastModifiedBy>Registered User</cp:lastModifiedBy>
  <cp:revision>33</cp:revision>
  <dcterms:created xsi:type="dcterms:W3CDTF">2012-01-24T19:09:04Z</dcterms:created>
  <dcterms:modified xsi:type="dcterms:W3CDTF">2014-02-02T22:43:53Z</dcterms:modified>
</cp:coreProperties>
</file>