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6" r:id="rId11"/>
    <p:sldId id="267" r:id="rId12"/>
    <p:sldId id="268" r:id="rId13"/>
    <p:sldId id="269" r:id="rId14"/>
    <p:sldId id="278" r:id="rId15"/>
    <p:sldId id="279" r:id="rId16"/>
    <p:sldId id="280" r:id="rId17"/>
    <p:sldId id="281" r:id="rId18"/>
    <p:sldId id="270" r:id="rId19"/>
    <p:sldId id="271" r:id="rId20"/>
    <p:sldId id="272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60800" autoAdjust="0"/>
  </p:normalViewPr>
  <p:slideViewPr>
    <p:cSldViewPr>
      <p:cViewPr varScale="1">
        <p:scale>
          <a:sx n="70" d="100"/>
          <a:sy n="70" d="100"/>
        </p:scale>
        <p:origin x="-28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515B3E-9A04-4396-89C6-E701C1FB3A2B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97E781-80F2-450E-9872-00B4920D4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mBWUwz8BWg" TargetMode="External"/><Relationship Id="rId2" Type="http://schemas.openxmlformats.org/officeDocument/2006/relationships/hyperlink" Target="http://www.youtube.com/watch?v=x5zfQF1mp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dlaw.com/casecode/new-york.html" TargetMode="External"/><Relationship Id="rId7" Type="http://schemas.openxmlformats.org/officeDocument/2006/relationships/hyperlink" Target="http://www.dos.ny.gov/info/nycrr.html" TargetMode="External"/><Relationship Id="rId2" Type="http://schemas.openxmlformats.org/officeDocument/2006/relationships/hyperlink" Target="http://www.law.cornell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urts.state.ny.us/index.htm" TargetMode="External"/><Relationship Id="rId5" Type="http://schemas.openxmlformats.org/officeDocument/2006/relationships/hyperlink" Target="http://public.leginfo.state.ny.us/menuf.cgi" TargetMode="External"/><Relationship Id="rId4" Type="http://schemas.openxmlformats.org/officeDocument/2006/relationships/hyperlink" Target="http://scholar.googl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w.hofstra.edu/academics/library/research/online/index.cfm?alphaview" TargetMode="External"/><Relationship Id="rId2" Type="http://schemas.openxmlformats.org/officeDocument/2006/relationships/hyperlink" Target="http://law.hofstra.edu/academics/library/research/online/index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chool.westlaw.com/" TargetMode="External"/><Relationship Id="rId2" Type="http://schemas.openxmlformats.org/officeDocument/2006/relationships/hyperlink" Target="http://www.lexisnexis.com/lawschool/login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Shikha Joseph and Toni Aiello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Cost effective research for New York: finding what you need without breaking the bank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“Out of Plan” Notification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Lexis Advance standard feature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are notified before you link to a listed document that it is outside your plan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“Free preview” option—you may elect to see a brief summary and the price to access it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Lexis Advance Price Guide (under the “Help” tab)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Lawtla\Pictures\Out of P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676400"/>
            <a:ext cx="6497637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3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Some Key “Lexis Only” Sources for New York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Weinstein, Korn and Miller, New York Civil Practice: CPLR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Bender’s Forms for the Civil Practice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LexisNexis New York Answer Guides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Example:  LexisNexis AnswerGuide New York Criminal Procedure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dirty="0" smtClean="0"/>
              <a:t>York Law Journal  (two different sources: one for </a:t>
            </a:r>
            <a:r>
              <a:rPr lang="en-US" sz="2400" dirty="0" smtClean="0"/>
              <a:t>articles</a:t>
            </a:r>
            <a:r>
              <a:rPr lang="en-US" sz="2400" dirty="0" smtClean="0"/>
              <a:t>, one for cases in the NYLJ since 1989)</a:t>
            </a:r>
          </a:p>
          <a:p>
            <a:pPr marL="594360" lvl="2" indent="0">
              <a:buNone/>
            </a:pPr>
            <a:r>
              <a:rPr lang="en-US" sz="1700" dirty="0" smtClean="0"/>
              <a:t>	</a:t>
            </a:r>
            <a:r>
              <a:rPr lang="en-US" sz="1800" dirty="0" smtClean="0"/>
              <a:t>Example:  New York Law Journal (locate articles)</a:t>
            </a:r>
          </a:p>
          <a:p>
            <a:pPr marL="594360" lvl="2" indent="0">
              <a:buNone/>
            </a:pPr>
            <a:r>
              <a:rPr lang="en-US" sz="1700" dirty="0" smtClean="0"/>
              <a:t>	</a:t>
            </a:r>
            <a:r>
              <a:rPr lang="en-US" sz="1400" dirty="0" smtClean="0"/>
              <a:t>In Browse Sources, at New York Law Journal, select: “Add this source  to the search”  Search:  	no fault divorce; filter by Timeline (s012-2013)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Wall Street Journal (full-text, online and print versions)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Cost efficient feature:  Topic Summaries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topic summary, accessed from a case your are viewing, gives you an overview of the topic, including definitions, elements, seminal cases and secondary source links.  Select your jurisdiction.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Link to a topic summary from: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1. “About this Document” box, right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2. Brown “briefcase” icon  in relevant headnote  (must “Show Headnotes”)</a:t>
            </a:r>
          </a:p>
          <a:p>
            <a:pPr lvl="1">
              <a:buFont typeface="Arial" pitchFamily="34" charset="0"/>
              <a:buChar char="•"/>
            </a:pPr>
            <a:endParaRPr lang="en-US" sz="13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Example:  Start at: Thing v. La Chusa, 48 Cal. 3d 644 (damages to bystander, emotional distress).  Link to Topic Summary; Other jurisdictions: New York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82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3999"/>
            <a:ext cx="8534400" cy="472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5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3999"/>
            <a:ext cx="825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46858"/>
            <a:ext cx="8534399" cy="470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5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3999"/>
            <a:ext cx="825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46858"/>
            <a:ext cx="829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10903"/>
            <a:ext cx="85343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3999"/>
            <a:ext cx="825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46858"/>
            <a:ext cx="829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137" y="1398917"/>
            <a:ext cx="791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95" y="1295401"/>
            <a:ext cx="849310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Learning Resources for Cost Effective Research: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000" dirty="0" smtClean="0"/>
              <a:t>Vendor-provided training sessions at Law Library</a:t>
            </a:r>
          </a:p>
          <a:p>
            <a:pPr marL="0" indent="0">
              <a:buNone/>
            </a:pPr>
            <a:r>
              <a:rPr lang="en-US" sz="2000" dirty="0" smtClean="0"/>
              <a:t>     (current students: register for training sessions at Lexis home page)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Lexis representative sessions at workplace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Training offered by workplace librarian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Videos </a:t>
            </a:r>
            <a:r>
              <a:rPr lang="en-US" sz="2000" dirty="0" smtClean="0"/>
              <a:t>available on YouTube (student ID password to access quizzes):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 marL="274320" lvl="1" indent="0">
              <a:buNone/>
            </a:pPr>
            <a:r>
              <a:rPr lang="en-US" sz="1500" b="1" dirty="0" smtClean="0">
                <a:solidFill>
                  <a:schemeClr val="tx1"/>
                </a:solidFill>
              </a:rPr>
              <a:t>Researching cost effectively with Lexis Advance</a:t>
            </a:r>
          </a:p>
          <a:p>
            <a:pPr marL="274320" lvl="1" indent="0">
              <a:buNone/>
            </a:pPr>
            <a:r>
              <a:rPr lang="en-US" sz="1500" b="1" dirty="0" smtClean="0">
                <a:hlinkClick r:id="rId2"/>
              </a:rPr>
              <a:t>http://www.youtube.com/watch?v=x5zfQF1mpl</a:t>
            </a:r>
            <a:endParaRPr lang="en-US" sz="1500" b="1" dirty="0" smtClean="0"/>
          </a:p>
          <a:p>
            <a:pPr marL="274320" lvl="1" indent="0">
              <a:buNone/>
            </a:pPr>
            <a:endParaRPr lang="en-US" sz="1500" b="1" dirty="0"/>
          </a:p>
          <a:p>
            <a:pPr marL="274320" lvl="1" indent="0">
              <a:buNone/>
            </a:pPr>
            <a:r>
              <a:rPr lang="en-US" sz="1500" b="1" dirty="0" smtClean="0">
                <a:solidFill>
                  <a:schemeClr val="tx1"/>
                </a:solidFill>
              </a:rPr>
              <a:t>Law Firm Simulation: Understanding Research Charges on Lexis Advance</a:t>
            </a:r>
          </a:p>
          <a:p>
            <a:pPr marL="274320" lvl="1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(Walks you though an assignment at a small firm, including details on their Lexis Advance subscription, cost effective research skills and calculating client charges)</a:t>
            </a:r>
          </a:p>
          <a:p>
            <a:pPr marL="274320" lvl="1" indent="0">
              <a:buNone/>
            </a:pPr>
            <a:r>
              <a:rPr lang="en-US" sz="1500" b="1" dirty="0" smtClean="0">
                <a:solidFill>
                  <a:schemeClr val="tx1"/>
                </a:solidFill>
                <a:hlinkClick r:id="rId3"/>
              </a:rPr>
              <a:t>http://www.youtube.com/watch?v=xmBWUwz8BWg</a:t>
            </a:r>
            <a:endParaRPr lang="en-US" sz="1500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15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50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WestlawNext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Today’s WestlawNext Subscriptions</a:t>
            </a:r>
          </a:p>
          <a:p>
            <a:pPr marL="0" indent="0" algn="ctr">
              <a:buNone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Pricing plan concept differs significantly from Lexis Advance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They are a combination of: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1.  a content package—sources available to employees for which a 		     monthly “flat fee” is charged for access 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AND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2. any number of “chargeable events”, such as searching, viewing a 	 	    document, KeyCite, document delivery, or filtering, in addition to “out 	    of plan” access charges.</a:t>
            </a:r>
          </a:p>
          <a:p>
            <a:r>
              <a:rPr lang="en-US" sz="1800" dirty="0" smtClean="0"/>
              <a:t>What actions or features are “chargeable events” </a:t>
            </a:r>
            <a:r>
              <a:rPr lang="en-US" sz="1800" u="sng" dirty="0" smtClean="0"/>
              <a:t>differs widely by plan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Some employers request that an “out of plan” notification be activated when an attorney tries to access “out of plan” sources—others do not.</a:t>
            </a:r>
          </a:p>
        </p:txBody>
      </p:sp>
    </p:spTree>
    <p:extLst>
      <p:ext uri="{BB962C8B-B14F-4D97-AF65-F5344CB8AC3E}">
        <p14:creationId xmlns:p14="http://schemas.microsoft.com/office/powerpoint/2010/main" val="35522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Today we will cover: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Free New York resources (i.e. cases, statutes, legislation and regulations</a:t>
            </a:r>
            <a:r>
              <a:rPr lang="en-US" dirty="0"/>
              <a:t>)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Strategies for cost-savings by using other subscription databases and resources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Cost effective use of Westlaw &amp; Lexis for New York research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WestlawNext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dirty="0" smtClean="0"/>
              <a:t>7 things that are ALWAYS FREE on WestlawNext: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1800" dirty="0" smtClean="0"/>
              <a:t>Creating folders (unlimited)</a:t>
            </a:r>
          </a:p>
          <a:p>
            <a:r>
              <a:rPr lang="en-US" sz="1800" dirty="0" smtClean="0"/>
              <a:t>Saving documents to folders</a:t>
            </a:r>
          </a:p>
          <a:p>
            <a:r>
              <a:rPr lang="en-US" sz="1800" dirty="0" smtClean="0"/>
              <a:t>Taking notes or highlighting a document</a:t>
            </a:r>
          </a:p>
          <a:p>
            <a:r>
              <a:rPr lang="en-US" sz="1800" dirty="0" smtClean="0"/>
              <a:t>Using the “copy with reference” feature</a:t>
            </a:r>
          </a:p>
          <a:p>
            <a:r>
              <a:rPr lang="en-US" sz="1800" dirty="0" smtClean="0"/>
              <a:t>Reading a scope note (i link)—description and date coverage of a source</a:t>
            </a:r>
          </a:p>
          <a:p>
            <a:r>
              <a:rPr lang="en-US" sz="1800" dirty="0" smtClean="0"/>
              <a:t>Viewing any document in your HISTORY—only until 2 am of the following day</a:t>
            </a:r>
          </a:p>
          <a:p>
            <a:r>
              <a:rPr lang="en-US" sz="1800" dirty="0" smtClean="0"/>
              <a:t>Automatic updates of KeyCite reports saved to your folders (whenever opened)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For everything else, IT DEPENDS!</a:t>
            </a:r>
          </a:p>
          <a:p>
            <a:pPr marL="0" indent="0">
              <a:buNone/>
            </a:pPr>
            <a:r>
              <a:rPr lang="en-US" sz="1800" dirty="0" smtClean="0"/>
              <a:t>**Must be familiar with employer’s subscription plan.  </a:t>
            </a:r>
          </a:p>
        </p:txBody>
      </p:sp>
    </p:spTree>
    <p:extLst>
      <p:ext uri="{BB962C8B-B14F-4D97-AF65-F5344CB8AC3E}">
        <p14:creationId xmlns:p14="http://schemas.microsoft.com/office/powerpoint/2010/main" val="10668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WestlawNext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dirty="0" smtClean="0"/>
              <a:t>Some Key “Westlaw Only” Sources for New York: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McKinney’s Consolidated </a:t>
            </a:r>
            <a:r>
              <a:rPr lang="en-US" sz="2400" dirty="0" smtClean="0"/>
              <a:t>Laws </a:t>
            </a:r>
            <a:r>
              <a:rPr lang="en-US" sz="2400" dirty="0" smtClean="0"/>
              <a:t>of New York Annotated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Siegel’s New York Practice (key treatise, NY civil practice)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New York Practice Series (treatises, specific practice areas)</a:t>
            </a:r>
          </a:p>
          <a:p>
            <a:pPr marL="0" indent="0">
              <a:buNone/>
            </a:pPr>
            <a:r>
              <a:rPr lang="en-US" sz="1800" dirty="0" smtClean="0"/>
              <a:t>	Example:  Secondary Sources—New York—Texts and Treatises—New 			    York Practice Series)</a:t>
            </a:r>
          </a:p>
          <a:p>
            <a:pPr marL="0" indent="0">
              <a:buNone/>
            </a:pPr>
            <a:r>
              <a:rPr lang="en-US" sz="2400" dirty="0" smtClean="0"/>
              <a:t>**Most firms select content packages tailored to include the key resources for their primary practice areas. </a:t>
            </a:r>
          </a:p>
          <a:p>
            <a:pPr marL="0" indent="0">
              <a:buNone/>
            </a:pPr>
            <a:r>
              <a:rPr lang="en-US" sz="2800" dirty="0" smtClean="0"/>
              <a:t> 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0041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WestlawNext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500" dirty="0" smtClean="0"/>
              <a:t>Cost efficient feature:  West Key Number System 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To find relevant case law on an issue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Online version of a comprehensive digest, state and federal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Find under:  </a:t>
            </a:r>
            <a:r>
              <a:rPr lang="en-US" sz="2400" b="1" dirty="0" smtClean="0"/>
              <a:t>Tools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New York research example:</a:t>
            </a:r>
          </a:p>
          <a:p>
            <a:pPr marL="0" indent="0">
              <a:buNone/>
            </a:pPr>
            <a:r>
              <a:rPr lang="en-US" sz="2400" dirty="0" smtClean="0"/>
              <a:t>Can a bystander be awarded damages for negligent infliction of emotional distress under New York law?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Jurisdiction: New York and Related Federal</a:t>
            </a:r>
          </a:p>
          <a:p>
            <a:pPr marL="0" indent="0">
              <a:buNone/>
            </a:pPr>
            <a:r>
              <a:rPr lang="en-US" sz="2400" dirty="0" smtClean="0"/>
              <a:t>Select</a:t>
            </a:r>
            <a:r>
              <a:rPr lang="en-US" sz="2400" dirty="0" smtClean="0"/>
              <a:t>:  Negligence; Damages </a:t>
            </a:r>
          </a:p>
          <a:p>
            <a:pPr marL="0" indent="0">
              <a:buNone/>
            </a:pPr>
            <a:r>
              <a:rPr lang="en-US" sz="2400" dirty="0" smtClean="0"/>
              <a:t>Search</a:t>
            </a:r>
            <a:r>
              <a:rPr lang="en-US" sz="2400" smtClean="0"/>
              <a:t>: </a:t>
            </a:r>
            <a:r>
              <a:rPr lang="en-US" sz="2400" smtClean="0"/>
              <a:t> emotional </a:t>
            </a:r>
            <a:r>
              <a:rPr lang="en-US" sz="2400" dirty="0" smtClean="0"/>
              <a:t>distress</a:t>
            </a:r>
          </a:p>
          <a:p>
            <a:pPr marL="0" indent="0">
              <a:buNone/>
            </a:pPr>
            <a:r>
              <a:rPr lang="en-US" sz="2200" dirty="0" smtClean="0"/>
              <a:t>Click on:  115 </a:t>
            </a:r>
            <a:r>
              <a:rPr lang="en-US" sz="2200" dirty="0" smtClean="0"/>
              <a:t>(Damages) </a:t>
            </a:r>
            <a:r>
              <a:rPr lang="en-US" sz="2200" dirty="0" smtClean="0"/>
              <a:t>57.16   Nature of Injury or Threat </a:t>
            </a:r>
          </a:p>
          <a:p>
            <a:pPr marL="0" indent="0">
              <a:buNone/>
            </a:pPr>
            <a:r>
              <a:rPr lang="en-US" sz="2200" dirty="0" smtClean="0"/>
              <a:t>Click on:  </a:t>
            </a:r>
            <a:r>
              <a:rPr lang="en-US" sz="2200" dirty="0" smtClean="0"/>
              <a:t>–(2) Physical injury , illness or impact, zone of danger</a:t>
            </a:r>
            <a:endParaRPr lang="en-US" sz="22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600" dirty="0" smtClean="0"/>
              <a:t>Search within results: bystander</a:t>
            </a:r>
            <a:r>
              <a:rPr lang="en-US" sz="2600" dirty="0" smtClean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4892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WestlawNext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Learning Resources for Cost Effective Research: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1800" dirty="0"/>
              <a:t>Vendor-provided training sessions at Law </a:t>
            </a:r>
            <a:r>
              <a:rPr lang="en-US" sz="1800" dirty="0" smtClean="0"/>
              <a:t>Library—current students</a:t>
            </a:r>
          </a:p>
          <a:p>
            <a:pPr marL="0" indent="0">
              <a:buNone/>
            </a:pPr>
            <a:r>
              <a:rPr lang="en-US" sz="1800" dirty="0" smtClean="0"/>
              <a:t>     (register on Westlaw Training page, after sign-in)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Lexis </a:t>
            </a:r>
            <a:r>
              <a:rPr lang="en-US" sz="1800" dirty="0"/>
              <a:t>representative sessions at workplace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Training offered by workplace </a:t>
            </a:r>
            <a:r>
              <a:rPr lang="en-US" sz="1800" dirty="0" smtClean="0"/>
              <a:t>librarian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Special tutorials on Westlaw Training page: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Westlaw 301 (Certification Training)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Student Webinars:  Certification 301</a:t>
            </a:r>
          </a:p>
          <a:p>
            <a:pPr marL="0" indent="0">
              <a:buNone/>
            </a:pPr>
            <a:r>
              <a:rPr lang="en-US" sz="1400" dirty="0" smtClean="0"/>
              <a:t>     (register online for March 8, 2013 at 1:00 p.m.) 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832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1"/>
                </a:solidFill>
              </a:rPr>
              <a:t>Cost Effective Research for New York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586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600" b="1" dirty="0" smtClean="0">
                <a:solidFill>
                  <a:schemeClr val="tx1"/>
                </a:solidFill>
              </a:rPr>
              <a:t>Free resources (i.e. cases, statutes, legislation &amp; regulations)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rgbClr val="CCB400"/>
              </a:buClr>
            </a:pPr>
            <a:r>
              <a:rPr lang="en-US" sz="2400" b="1" dirty="0" smtClean="0">
                <a:solidFill>
                  <a:srgbClr val="646B86"/>
                </a:solidFill>
              </a:rPr>
              <a:t>Cornell </a:t>
            </a:r>
            <a:r>
              <a:rPr lang="en-US" sz="2400" b="1" dirty="0">
                <a:solidFill>
                  <a:srgbClr val="646B86"/>
                </a:solidFill>
              </a:rPr>
              <a:t>LII</a:t>
            </a:r>
            <a:r>
              <a:rPr lang="en-US" sz="2400" dirty="0">
                <a:solidFill>
                  <a:srgbClr val="646B86"/>
                </a:solidFill>
              </a:rPr>
              <a:t>(</a:t>
            </a:r>
            <a:r>
              <a:rPr lang="en-US" sz="2400" u="sng" dirty="0">
                <a:solidFill>
                  <a:srgbClr val="646B86"/>
                </a:solidFill>
                <a:hlinkClick r:id="rId2"/>
              </a:rPr>
              <a:t>http://www.law.cornell.edu/</a:t>
            </a:r>
            <a:r>
              <a:rPr lang="en-US" sz="2400" dirty="0">
                <a:solidFill>
                  <a:srgbClr val="646B86"/>
                </a:solidFill>
              </a:rPr>
              <a:t>) </a:t>
            </a:r>
            <a:r>
              <a:rPr lang="en-US" sz="2400" dirty="0" smtClean="0">
                <a:solidFill>
                  <a:srgbClr val="646B86"/>
                </a:solidFill>
              </a:rPr>
              <a:t>(cases, statutes</a:t>
            </a:r>
            <a:r>
              <a:rPr lang="en-US" sz="2400" dirty="0">
                <a:solidFill>
                  <a:srgbClr val="646B86"/>
                </a:solidFill>
              </a:rPr>
              <a:t>, </a:t>
            </a:r>
            <a:r>
              <a:rPr lang="en-US" sz="2400" dirty="0" smtClean="0">
                <a:solidFill>
                  <a:srgbClr val="646B86"/>
                </a:solidFill>
              </a:rPr>
              <a:t>legislation, regulations, etc.)</a:t>
            </a:r>
          </a:p>
          <a:p>
            <a:pPr lvl="1">
              <a:buClr>
                <a:srgbClr val="CCB400"/>
              </a:buClr>
            </a:pPr>
            <a:r>
              <a:rPr lang="en-US" sz="2400" b="1" dirty="0">
                <a:solidFill>
                  <a:srgbClr val="646B86"/>
                </a:solidFill>
              </a:rPr>
              <a:t>Findlaw</a:t>
            </a:r>
            <a:r>
              <a:rPr lang="en-US" sz="2400" dirty="0">
                <a:solidFill>
                  <a:srgbClr val="646B86"/>
                </a:solidFill>
              </a:rPr>
              <a:t> (</a:t>
            </a:r>
            <a:r>
              <a:rPr lang="en-US" sz="2400" dirty="0">
                <a:solidFill>
                  <a:srgbClr val="646B86"/>
                </a:solidFill>
                <a:hlinkClick r:id="rId3"/>
              </a:rPr>
              <a:t>http://www.findlaw.com/casecode/new-york.html</a:t>
            </a:r>
            <a:r>
              <a:rPr lang="en-US" sz="2400" dirty="0">
                <a:solidFill>
                  <a:srgbClr val="646B86"/>
                </a:solidFill>
              </a:rPr>
              <a:t>) (cases, statutes, legislation, etc</a:t>
            </a:r>
            <a:r>
              <a:rPr lang="en-US" sz="2400" dirty="0" smtClean="0">
                <a:solidFill>
                  <a:srgbClr val="646B86"/>
                </a:solidFill>
              </a:rPr>
              <a:t>.)</a:t>
            </a:r>
          </a:p>
          <a:p>
            <a:pPr lvl="1">
              <a:buClr>
                <a:srgbClr val="CCB400"/>
              </a:buClr>
            </a:pPr>
            <a:r>
              <a:rPr lang="en-US" sz="2400" b="1" dirty="0">
                <a:solidFill>
                  <a:srgbClr val="646B86"/>
                </a:solidFill>
              </a:rPr>
              <a:t>Google Scholar</a:t>
            </a:r>
            <a:r>
              <a:rPr lang="en-US" sz="2400" dirty="0">
                <a:solidFill>
                  <a:srgbClr val="646B86"/>
                </a:solidFill>
              </a:rPr>
              <a:t> (</a:t>
            </a:r>
            <a:r>
              <a:rPr lang="en-US" sz="2400" u="sng" dirty="0">
                <a:solidFill>
                  <a:srgbClr val="646B86"/>
                </a:solidFill>
                <a:hlinkClick r:id="rId4"/>
              </a:rPr>
              <a:t>http://scholar.google.com/</a:t>
            </a:r>
            <a:r>
              <a:rPr lang="en-US" sz="2400" dirty="0">
                <a:solidFill>
                  <a:srgbClr val="646B86"/>
                </a:solidFill>
              </a:rPr>
              <a:t>) (cases</a:t>
            </a:r>
            <a:r>
              <a:rPr lang="en-US" sz="2400" dirty="0" smtClean="0">
                <a:solidFill>
                  <a:srgbClr val="646B86"/>
                </a:solidFill>
              </a:rPr>
              <a:t>)</a:t>
            </a:r>
            <a:endParaRPr lang="en-US" sz="2400" dirty="0" smtClean="0"/>
          </a:p>
          <a:p>
            <a:pPr lvl="1"/>
            <a:r>
              <a:rPr lang="en-US" sz="2400" b="1" dirty="0" smtClean="0"/>
              <a:t>New York State Legislature </a:t>
            </a:r>
            <a:r>
              <a:rPr lang="en-US" sz="2400" dirty="0" smtClean="0"/>
              <a:t>(</a:t>
            </a:r>
            <a:r>
              <a:rPr lang="en-US" sz="2400" u="sng" dirty="0" smtClean="0">
                <a:hlinkClick r:id="rId5"/>
              </a:rPr>
              <a:t>http</a:t>
            </a:r>
            <a:r>
              <a:rPr lang="en-US" sz="2400" u="sng" dirty="0">
                <a:hlinkClick r:id="rId5"/>
              </a:rPr>
              <a:t>://</a:t>
            </a:r>
            <a:r>
              <a:rPr lang="en-US" sz="2400" u="sng" dirty="0" smtClean="0">
                <a:hlinkClick r:id="rId5"/>
              </a:rPr>
              <a:t>public.leginfo.state.ny.us/menuf.cgi</a:t>
            </a:r>
            <a:r>
              <a:rPr lang="en-US" sz="2400" dirty="0" smtClean="0"/>
              <a:t>) (statutes)</a:t>
            </a:r>
          </a:p>
          <a:p>
            <a:pPr lvl="1"/>
            <a:r>
              <a:rPr lang="en-US" sz="2400" b="1" dirty="0" smtClean="0"/>
              <a:t>New York Unified Court website </a:t>
            </a:r>
            <a:r>
              <a:rPr lang="en-US" sz="2400" dirty="0" smtClean="0"/>
              <a:t>(</a:t>
            </a:r>
            <a:r>
              <a:rPr lang="en-US" sz="2400" u="sng" dirty="0" smtClean="0">
                <a:hlinkClick r:id="rId6"/>
              </a:rPr>
              <a:t>http://www.courts.state.ny.us/index.htm</a:t>
            </a:r>
            <a:r>
              <a:rPr lang="en-US" sz="2400" dirty="0" smtClean="0"/>
              <a:t> ) (cases, statutes, legislation, etc.)</a:t>
            </a:r>
          </a:p>
          <a:p>
            <a:pPr lvl="1"/>
            <a:r>
              <a:rPr lang="en-US" sz="2400" b="1" dirty="0" smtClean="0"/>
              <a:t>New York State Department of State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7"/>
              </a:rPr>
              <a:t>http</a:t>
            </a:r>
            <a:r>
              <a:rPr lang="en-US" sz="2400" dirty="0">
                <a:hlinkClick r:id="rId7"/>
              </a:rPr>
              <a:t>://</a:t>
            </a:r>
            <a:r>
              <a:rPr lang="en-US" sz="2400" dirty="0" smtClean="0">
                <a:hlinkClick r:id="rId7"/>
              </a:rPr>
              <a:t>www.dos.ny.gov/info/nycrr.html</a:t>
            </a:r>
            <a:r>
              <a:rPr lang="en-US" sz="2400" dirty="0" smtClean="0"/>
              <a:t>) (regulations, rules, codes, New York State Register, etc.)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1" dirty="0" smtClean="0">
                <a:solidFill>
                  <a:schemeClr val="tx1"/>
                </a:solidFill>
              </a:rPr>
              <a:t>Strategies for cost-savings by using other subscription databases and resources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dirty="0"/>
              <a:t>Look for industry specific databases, such </a:t>
            </a:r>
            <a:r>
              <a:rPr lang="en-US" sz="2400" dirty="0" smtClean="0"/>
              <a:t>as: </a:t>
            </a:r>
          </a:p>
          <a:p>
            <a:pPr lvl="2"/>
            <a:r>
              <a:rPr lang="en-US" dirty="0" smtClean="0">
                <a:hlinkClick r:id="rId2"/>
              </a:rPr>
              <a:t>HeinOnline</a:t>
            </a:r>
            <a:r>
              <a:rPr lang="en-US" dirty="0"/>
              <a:t>-law reviews and journals, international </a:t>
            </a:r>
            <a:r>
              <a:rPr lang="en-US" dirty="0" smtClean="0"/>
              <a:t>materials, government documents </a:t>
            </a:r>
            <a:r>
              <a:rPr lang="en-US" dirty="0"/>
              <a:t>such as the Federal Register and CFR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BNA</a:t>
            </a:r>
            <a:r>
              <a:rPr lang="en-US" dirty="0" smtClean="0"/>
              <a:t>-various areas of law</a:t>
            </a:r>
          </a:p>
          <a:p>
            <a:pPr lvl="2"/>
            <a:r>
              <a:rPr lang="en-US" dirty="0" smtClean="0">
                <a:hlinkClick r:id="rId2"/>
              </a:rPr>
              <a:t>CCH Intelliconnect</a:t>
            </a:r>
            <a:r>
              <a:rPr lang="en-US" dirty="0" smtClean="0"/>
              <a:t>-commercial and corporate law </a:t>
            </a:r>
          </a:p>
          <a:p>
            <a:pPr lvl="2"/>
            <a:r>
              <a:rPr lang="en-US" dirty="0" smtClean="0">
                <a:hlinkClick r:id="rId3"/>
              </a:rPr>
              <a:t>RIA Checkpoint</a:t>
            </a:r>
            <a:r>
              <a:rPr lang="en-US" dirty="0" smtClean="0"/>
              <a:t>-tax and estate planning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Use a combination of the books and online resources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Government websites-agencies, city and state sites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Google (BE AWARE of </a:t>
            </a:r>
            <a:r>
              <a:rPr lang="en-US" sz="2400" dirty="0" smtClean="0"/>
              <a:t>reliability, bias and currency of information)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&amp; Westlaw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Lexis Advance</a:t>
            </a:r>
          </a:p>
          <a:p>
            <a:r>
              <a:rPr lang="en-US" dirty="0" smtClean="0">
                <a:hlinkClick r:id="rId2"/>
              </a:rPr>
              <a:t>http://www.lexisnexis.com/lawschool/login.aspx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/>
              <a:t>WestlawNext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https://lawschool.westlaw.com/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&amp; Westlaw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0872" cy="47975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What’s Happening Now?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Fast migration in all practice settings to new versions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attorneys leading transition in workplaces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Pricing plans for both systems changed with introduction of WestlawNext and Lexis Advance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Cost effective online research strategies are evolving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cost effective research essential in tough market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&amp; Westlaw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you MUST KNOW at your workplace: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Which services (Lexis/Westlaw/both) are available to you in your position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is in your WestlawNext or Lexis Advance subscription package and what pricing plan is used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training is available: from vendor representative, librarian, online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Your institution’s approach to managing online research costs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How to search effectively on both systems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Key New York resources in your package—for both WestlawNext and Lexis Advance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alternative online subscriptions are less expensive to use, for the same source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print (and free online) resources are available in-house; in nearby court and law school libraries  (Hofstra law always available to alumni)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33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&amp; Westlaw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you MUST DO at your workplace: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full use of law office librarians</a:t>
            </a:r>
          </a:p>
          <a:p>
            <a:r>
              <a:rPr lang="en-US" dirty="0" smtClean="0"/>
              <a:t>Learn all you can from assigning attorney before starting your research</a:t>
            </a:r>
          </a:p>
          <a:p>
            <a:r>
              <a:rPr lang="en-US" u="sng" dirty="0" smtClean="0"/>
              <a:t>Have a research plan </a:t>
            </a:r>
            <a:r>
              <a:rPr lang="en-US" dirty="0" smtClean="0"/>
              <a:t>before you go online </a:t>
            </a:r>
          </a:p>
          <a:p>
            <a:r>
              <a:rPr lang="en-US" dirty="0" smtClean="0"/>
              <a:t>Know and use the special features on each system that improve efficiency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2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Cost effective Lexis Advance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0872" cy="4797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Today’s Lexis Advance Subscriptions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sz="2000" dirty="0" smtClean="0"/>
              <a:t>Most law practices have a flat-rate subscription pricing plan for specified content, selected for its primary practice areas</a:t>
            </a:r>
          </a:p>
          <a:p>
            <a:r>
              <a:rPr lang="en-US" sz="2000" dirty="0" smtClean="0"/>
              <a:t>With all plans, it costs to view content that is “out of plan”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With all plans, many functions previously charged for under hourly or transactional plans are now </a:t>
            </a:r>
            <a:r>
              <a:rPr lang="en-US" sz="2000" b="1" dirty="0" smtClean="0"/>
              <a:t>FREE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1800" b="1" dirty="0" smtClean="0"/>
              <a:t>Searching</a:t>
            </a:r>
            <a:r>
              <a:rPr lang="en-US" sz="1800" dirty="0" smtClean="0"/>
              <a:t> across all Lexis Advance content, including News </a:t>
            </a:r>
          </a:p>
          <a:p>
            <a:r>
              <a:rPr lang="en-US" sz="1800" dirty="0" smtClean="0"/>
              <a:t>Pre- and post-search </a:t>
            </a:r>
            <a:r>
              <a:rPr lang="en-US" sz="1800" b="1" dirty="0" smtClean="0"/>
              <a:t>filtering</a:t>
            </a:r>
          </a:p>
          <a:p>
            <a:r>
              <a:rPr lang="en-US" sz="1800" dirty="0" smtClean="0"/>
              <a:t>All </a:t>
            </a:r>
            <a:r>
              <a:rPr lang="en-US" sz="1800" b="1" dirty="0" smtClean="0"/>
              <a:t>document delivery</a:t>
            </a:r>
            <a:r>
              <a:rPr lang="en-US" sz="1800" dirty="0" smtClean="0"/>
              <a:t>, including printing</a:t>
            </a:r>
          </a:p>
          <a:p>
            <a:r>
              <a:rPr lang="en-US" sz="1800" b="1" dirty="0" smtClean="0"/>
              <a:t>Shepardizing</a:t>
            </a:r>
            <a:r>
              <a:rPr lang="en-US" sz="1800" dirty="0" smtClean="0"/>
              <a:t>—not charged until you link to an out of plan document </a:t>
            </a:r>
          </a:p>
          <a:p>
            <a:r>
              <a:rPr lang="en-US" sz="1800" dirty="0" smtClean="0"/>
              <a:t>Using </a:t>
            </a:r>
            <a:r>
              <a:rPr lang="en-US" sz="1800" b="1" dirty="0" smtClean="0"/>
              <a:t>Table of Contents and special features like “Topic Summaries”</a:t>
            </a:r>
          </a:p>
          <a:p>
            <a:r>
              <a:rPr lang="en-US" sz="1800" b="1" dirty="0" smtClean="0"/>
              <a:t>Saving </a:t>
            </a:r>
            <a:r>
              <a:rPr lang="en-US" sz="1800" dirty="0" smtClean="0"/>
              <a:t>to work folders; updating any Shepard’s report in a folder for 1 year</a:t>
            </a:r>
          </a:p>
          <a:p>
            <a:r>
              <a:rPr lang="en-US" sz="1800" dirty="0" smtClean="0"/>
              <a:t>Accessing all documents in your </a:t>
            </a:r>
            <a:r>
              <a:rPr lang="en-US" sz="1800" b="1" dirty="0" smtClean="0"/>
              <a:t>History</a:t>
            </a:r>
            <a:r>
              <a:rPr lang="en-US" sz="1800" dirty="0" smtClean="0"/>
              <a:t>—for 90 days</a:t>
            </a:r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724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1202</TotalTime>
  <Words>1268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Cost effective research for New York: finding what you need without breaking the bank</vt:lpstr>
      <vt:lpstr>Today we will cover:</vt:lpstr>
      <vt:lpstr>Free resources (i.e. cases, statutes, legislation &amp; regulations)</vt:lpstr>
      <vt:lpstr>Strategies for cost-savings by using other subscription databases and resources</vt:lpstr>
      <vt:lpstr>Cost effective Lexis &amp; Westlaw</vt:lpstr>
      <vt:lpstr>Cost effective Lexis &amp; Westlaw</vt:lpstr>
      <vt:lpstr>Cost effective Lexis &amp; Westlaw</vt:lpstr>
      <vt:lpstr>Cost effective Lexis &amp; Westlaw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Lexis Advance</vt:lpstr>
      <vt:lpstr>Cost effective WestlawNext</vt:lpstr>
      <vt:lpstr>Cost effective WestlawNext</vt:lpstr>
      <vt:lpstr>Cost effective WestlawNext</vt:lpstr>
      <vt:lpstr>Cost effective WestlawNext</vt:lpstr>
      <vt:lpstr>Cost effective WestlawNext</vt:lpstr>
      <vt:lpstr>Cost Effective Research for New York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dmd</dc:creator>
  <cp:lastModifiedBy>Registered User</cp:lastModifiedBy>
  <cp:revision>116</cp:revision>
  <dcterms:created xsi:type="dcterms:W3CDTF">2012-03-26T13:33:58Z</dcterms:created>
  <dcterms:modified xsi:type="dcterms:W3CDTF">2013-03-06T13:59:50Z</dcterms:modified>
</cp:coreProperties>
</file>